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371" r:id="rId2"/>
    <p:sldId id="389" r:id="rId3"/>
    <p:sldId id="372" r:id="rId4"/>
    <p:sldId id="276" r:id="rId5"/>
    <p:sldId id="297" r:id="rId6"/>
    <p:sldId id="374" r:id="rId7"/>
    <p:sldId id="375" r:id="rId8"/>
    <p:sldId id="290" r:id="rId9"/>
    <p:sldId id="377" r:id="rId10"/>
    <p:sldId id="373" r:id="rId11"/>
    <p:sldId id="378" r:id="rId12"/>
    <p:sldId id="376" r:id="rId13"/>
    <p:sldId id="379" r:id="rId14"/>
    <p:sldId id="277" r:id="rId15"/>
    <p:sldId id="278" r:id="rId16"/>
    <p:sldId id="299" r:id="rId17"/>
    <p:sldId id="302" r:id="rId18"/>
    <p:sldId id="292" r:id="rId19"/>
    <p:sldId id="380" r:id="rId20"/>
    <p:sldId id="385" r:id="rId21"/>
    <p:sldId id="386" r:id="rId22"/>
    <p:sldId id="387" r:id="rId23"/>
    <p:sldId id="281" r:id="rId24"/>
    <p:sldId id="282" r:id="rId25"/>
    <p:sldId id="283" r:id="rId26"/>
    <p:sldId id="383" r:id="rId27"/>
    <p:sldId id="384" r:id="rId28"/>
    <p:sldId id="382" r:id="rId29"/>
    <p:sldId id="293" r:id="rId30"/>
    <p:sldId id="294" r:id="rId31"/>
    <p:sldId id="300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296" r:id="rId98"/>
    <p:sldId id="286" r:id="rId99"/>
    <p:sldId id="288" r:id="rId100"/>
    <p:sldId id="388" r:id="rId101"/>
  </p:sldIdLst>
  <p:sldSz cx="12192000" cy="6858000"/>
  <p:notesSz cx="6858000" cy="923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1010"/>
    <a:srgbClr val="0F870F"/>
    <a:srgbClr val="41719C"/>
    <a:srgbClr val="417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14CD0-8FD7-DB64-70AE-CFF5D95C4377}" v="65" dt="2021-05-27T14:29:53.926"/>
    <p1510:client id="{D8AEC4C0-3595-9648-AC89-828F4201E24A}" v="72" dt="2021-05-27T15:21:28.398"/>
    <p1510:client id="{EA1E3F69-4BC1-48F0-F8A8-8E68FE7E7D3D}" v="4" dt="2021-05-28T13:33:33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74317-0AB7-4DEF-BBB3-54DC9C0F92B2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2C6EE-8FF0-41EB-8451-E15AADA4821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63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2422.pd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hse.ru/mirror/pubs/share/folder/x5p6h7thif/direct/128296059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hse.ru/mirror/pubs/share/folder/x5p6h7thif/direct/128296059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hse.ru/mirror/pubs/share/folder/x5p6h7thif/direct/128296059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hse.ru/mirror/pubs/share/folder/x5p6h7thif/direct/128296059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603/1603.09320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2422.pdf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Purpose</a:t>
            </a:r>
            <a:r>
              <a:rPr lang="fr-FR"/>
              <a:t> of </a:t>
            </a:r>
            <a:r>
              <a:rPr lang="fr-FR" err="1"/>
              <a:t>this</a:t>
            </a:r>
            <a:r>
              <a:rPr lang="fr-FR"/>
              <a:t> </a:t>
            </a:r>
            <a:r>
              <a:rPr lang="fr-FR" err="1"/>
              <a:t>presentation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not to </a:t>
            </a:r>
            <a:r>
              <a:rPr lang="fr-FR" err="1"/>
              <a:t>give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an exhaustive </a:t>
            </a:r>
            <a:r>
              <a:rPr lang="fr-FR" err="1"/>
              <a:t>presentation</a:t>
            </a:r>
            <a:r>
              <a:rPr lang="fr-FR"/>
              <a:t> of </a:t>
            </a:r>
            <a:r>
              <a:rPr lang="fr-FR" err="1"/>
              <a:t>knn</a:t>
            </a:r>
            <a:r>
              <a:rPr lang="fr-FR"/>
              <a:t> </a:t>
            </a:r>
            <a:r>
              <a:rPr lang="fr-FR" err="1"/>
              <a:t>algorithms</a:t>
            </a:r>
            <a:r>
              <a:rPr lang="fr-FR"/>
              <a:t>.</a:t>
            </a:r>
          </a:p>
          <a:p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will</a:t>
            </a:r>
            <a:r>
              <a:rPr lang="fr-FR"/>
              <a:t> </a:t>
            </a:r>
            <a:r>
              <a:rPr lang="fr-FR" err="1"/>
              <a:t>try</a:t>
            </a:r>
            <a:r>
              <a:rPr lang="fr-FR"/>
              <a:t> to focus on </a:t>
            </a:r>
            <a:r>
              <a:rPr lang="fr-FR" err="1"/>
              <a:t>HnswLib</a:t>
            </a:r>
            <a:r>
              <a:rPr lang="fr-FR"/>
              <a:t>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901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50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(one can always try to compress the space before using this method : </a:t>
            </a:r>
            <a:r>
              <a:rPr lang="fr-FR">
                <a:hlinkClick r:id="rId3"/>
              </a:rPr>
              <a:t>https://arxiv.org/pdf/1802.02422.pdf</a:t>
            </a:r>
            <a:r>
              <a:rPr lang="fr-FR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6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https://publications.hse.ru/mirror/pubs/share/folder/x5p6h7thif/direct/128296059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878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https://publications.hse.ru/mirror/pubs/share/folder/x5p6h7thif/direct/128296059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67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https://publications.hse.ru/mirror/pubs/share/folder/x5p6h7thif/direct/128296059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12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https://publications.hse.ru/mirror/pubs/share/folder/x5p6h7thif/direct/128296059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159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>
                <a:hlinkClick r:id="rId3"/>
              </a:rPr>
              <a:t>https://arxiv.org/ftp/arxiv/papers/1603/1603.09320.pdf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707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722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err="1"/>
              <a:t>Sift</a:t>
            </a:r>
            <a:r>
              <a:rPr lang="fr-FR"/>
              <a:t> </a:t>
            </a:r>
            <a:r>
              <a:rPr lang="fr-FR" err="1"/>
              <a:t>dataset</a:t>
            </a:r>
            <a:r>
              <a:rPr lang="fr-FR"/>
              <a:t> (image </a:t>
            </a:r>
            <a:r>
              <a:rPr lang="fr-FR" err="1"/>
              <a:t>descriptors</a:t>
            </a:r>
            <a:r>
              <a:rPr lang="fr-FR"/>
              <a:t>)</a:t>
            </a:r>
          </a:p>
          <a:p>
            <a:pPr marL="0" indent="0">
              <a:buNone/>
            </a:pPr>
            <a:r>
              <a:rPr lang="fr-FR"/>
              <a:t>100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!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835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https://arxiv.org/pdf/1802.02422.pdf</a:t>
            </a:r>
            <a:r>
              <a:rPr lang="fr-FR"/>
              <a:t> : no </a:t>
            </a:r>
            <a:r>
              <a:rPr lang="fr-FR" err="1"/>
              <a:t>comparison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other</a:t>
            </a:r>
            <a:r>
              <a:rPr lang="fr-FR"/>
              <a:t> </a:t>
            </a:r>
            <a:r>
              <a:rPr lang="fr-FR" err="1"/>
              <a:t>works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46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082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Glove : word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570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165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21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121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What</a:t>
            </a:r>
            <a:r>
              <a:rPr lang="fr-FR"/>
              <a:t> about cross </a:t>
            </a:r>
            <a:r>
              <a:rPr lang="fr-FR" err="1"/>
              <a:t>features</a:t>
            </a:r>
            <a:r>
              <a:rPr lang="fr-FR"/>
              <a:t> ?</a:t>
            </a:r>
          </a:p>
          <a:p>
            <a:r>
              <a:rPr lang="fr-FR"/>
              <a:t>=&gt; Not </a:t>
            </a:r>
            <a:r>
              <a:rPr lang="fr-FR" err="1"/>
              <a:t>necessarily</a:t>
            </a:r>
            <a:r>
              <a:rPr lang="fr-FR"/>
              <a:t> </a:t>
            </a:r>
            <a:r>
              <a:rPr lang="fr-FR" err="1"/>
              <a:t>lost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7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Dragons Blood </a:t>
            </a:r>
            <a:r>
              <a:rPr lang="fr-FR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fr-FR"/>
              <a:t>, Socotra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68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01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28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6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43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45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7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1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10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0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28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14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35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25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5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0F30-140E-4794-9E24-11A22D0E25B1}" type="datetimeFigureOut">
              <a:rPr lang="fr-FR" smtClean="0"/>
              <a:t>14/07/2021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BE9FD-8786-4F05-B108-1E44F55E110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39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ftp/arxiv/papers/1603/1603.09320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ftp/arxiv/papers/1603/1603.09320.pdf" TargetMode="Externa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ldb.org/pvldb/vol12/p461-fu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7355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5">
            <a:extLst>
              <a:ext uri="{FF2B5EF4-FFF2-40B4-BE49-F238E27FC236}">
                <a16:creationId xmlns:a16="http://schemas.microsoft.com/office/drawing/2014/main" id="{932C1131-2261-4643-BF54-6DBD2102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1" y="1331952"/>
            <a:ext cx="10718057" cy="4194096"/>
          </a:xfrm>
        </p:spPr>
        <p:txBody>
          <a:bodyPr/>
          <a:lstStyle/>
          <a:p>
            <a:pPr algn="ctr"/>
            <a:r>
              <a:rPr lang="en-US" sz="3400" b="1"/>
              <a:t>Approximate Nearest Neighbors Algorithms</a:t>
            </a:r>
            <a:endParaRPr lang="en-US" sz="2400" b="1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A0BF49F-62FB-4801-9A80-B7C1A1FDDD2C}"/>
              </a:ext>
            </a:extLst>
          </p:cNvPr>
          <p:cNvSpPr txBox="1"/>
          <p:nvPr/>
        </p:nvSpPr>
        <p:spPr>
          <a:xfrm>
            <a:off x="9982200" y="5936894"/>
            <a:ext cx="1644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b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David Diebold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b="1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Martin Bompaire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6DC9C9E-3901-4EEA-9C04-44BB5E0D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898" y="5578297"/>
            <a:ext cx="22669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4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6C94EC5-7F0E-421A-990E-CDE1CCBC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192"/>
            <a:ext cx="12192000" cy="80629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solidFill>
                  <a:schemeClr val="bg1">
                    <a:lumMod val="95000"/>
                  </a:schemeClr>
                </a:solidFill>
              </a:rPr>
              <a:t>Recommendation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 System Pipeline</a:t>
            </a:r>
          </a:p>
        </p:txBody>
      </p:sp>
    </p:spTree>
    <p:extLst>
      <p:ext uri="{BB962C8B-B14F-4D97-AF65-F5344CB8AC3E}">
        <p14:creationId xmlns:p14="http://schemas.microsoft.com/office/powerpoint/2010/main" val="41634350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Quantization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New </a:t>
            </a:r>
            <a:r>
              <a:rPr lang="fr-FR" err="1">
                <a:ea typeface="+mn-lt"/>
                <a:cs typeface="+mn-lt"/>
              </a:rPr>
              <a:t>bottleneck</a:t>
            </a:r>
            <a:r>
              <a:rPr lang="fr-FR">
                <a:ea typeface="+mn-lt"/>
                <a:cs typeface="+mn-lt"/>
              </a:rPr>
              <a:t> : </a:t>
            </a:r>
            <a:r>
              <a:rPr lang="fr-FR" err="1">
                <a:ea typeface="+mn-lt"/>
                <a:cs typeface="+mn-lt"/>
              </a:rPr>
              <a:t>embeddings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need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be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stored</a:t>
            </a:r>
            <a:r>
              <a:rPr lang="fr-FR">
                <a:ea typeface="+mn-lt"/>
                <a:cs typeface="+mn-lt"/>
              </a:rPr>
              <a:t> in </a:t>
            </a:r>
            <a:r>
              <a:rPr lang="fr-FR">
                <a:solidFill>
                  <a:srgbClr val="C00000"/>
                </a:solidFill>
                <a:ea typeface="+mn-lt"/>
                <a:cs typeface="+mn-lt"/>
              </a:rPr>
              <a:t>memory</a:t>
            </a:r>
            <a:r>
              <a:rPr lang="fr-FR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fr-FR">
                <a:ea typeface="+mn-lt"/>
                <a:cs typeface="+mn-lt"/>
              </a:rPr>
              <a:t>1 billion </a:t>
            </a:r>
            <a:r>
              <a:rPr lang="fr-FR" err="1">
                <a:ea typeface="+mn-lt"/>
                <a:cs typeface="+mn-lt"/>
              </a:rPr>
              <a:t>products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just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can’t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be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stored</a:t>
            </a:r>
            <a:r>
              <a:rPr lang="fr-FR">
                <a:ea typeface="+mn-lt"/>
                <a:cs typeface="+mn-lt"/>
              </a:rPr>
              <a:t> the </a:t>
            </a:r>
            <a:r>
              <a:rPr lang="fr-FR" err="1">
                <a:ea typeface="+mn-lt"/>
                <a:cs typeface="+mn-lt"/>
              </a:rPr>
              <a:t>naive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way</a:t>
            </a:r>
            <a:r>
              <a:rPr lang="fr-FR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fr-FR" b="1">
                <a:ea typeface="+mn-lt"/>
                <a:cs typeface="+mn-lt"/>
              </a:rPr>
              <a:t>First solution </a:t>
            </a:r>
            <a:r>
              <a:rPr lang="fr-FR">
                <a:ea typeface="+mn-lt"/>
                <a:cs typeface="+mn-lt"/>
              </a:rPr>
              <a:t>: </a:t>
            </a:r>
            <a:r>
              <a:rPr lang="fr-FR" err="1">
                <a:ea typeface="+mn-lt"/>
                <a:cs typeface="+mn-lt"/>
              </a:rPr>
              <a:t>decrease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float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precision</a:t>
            </a:r>
            <a:r>
              <a:rPr lang="fr-FR">
                <a:ea typeface="+mn-lt"/>
                <a:cs typeface="+mn-lt"/>
              </a:rPr>
              <a:t> : float16, float8</a:t>
            </a:r>
          </a:p>
          <a:p>
            <a:pPr marL="0" indent="0">
              <a:buNone/>
            </a:pPr>
            <a:r>
              <a:rPr lang="fr-FR" b="1">
                <a:ea typeface="+mn-lt"/>
                <a:cs typeface="+mn-lt"/>
              </a:rPr>
              <a:t>Second solution </a:t>
            </a:r>
            <a:r>
              <a:rPr lang="fr-FR">
                <a:ea typeface="+mn-lt"/>
                <a:cs typeface="+mn-lt"/>
              </a:rPr>
              <a:t>: compression </a:t>
            </a:r>
            <a:r>
              <a:rPr lang="fr-FR" err="1">
                <a:ea typeface="+mn-lt"/>
                <a:cs typeface="+mn-lt"/>
              </a:rPr>
              <a:t>with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centroids</a:t>
            </a:r>
            <a:endParaRPr lang="fr-FR">
              <a:ea typeface="+mn-lt"/>
              <a:cs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E28FC4-F9EE-4AE8-84E6-15FDD122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11" y="4009492"/>
            <a:ext cx="4797778" cy="21719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9FA8DCC-59B7-438E-AEFF-5C92EACAD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77" y="3649933"/>
            <a:ext cx="3951112" cy="30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Cold start </a:t>
            </a:r>
            <a:r>
              <a:rPr lang="fr-FR" err="1"/>
              <a:t>problem</a:t>
            </a:r>
            <a:r>
              <a:rPr lang="fr-FR"/>
              <a:t> – new user,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particular</a:t>
            </a:r>
            <a:r>
              <a:rPr lang="fr-FR"/>
              <a:t> set of item </a:t>
            </a:r>
            <a:r>
              <a:rPr lang="fr-FR" err="1"/>
              <a:t>affinities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289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err="1"/>
              <a:t>We</a:t>
            </a:r>
            <a:r>
              <a:rPr lang="fr-FR"/>
              <a:t> can </a:t>
            </a:r>
            <a:r>
              <a:rPr lang="fr-FR" err="1"/>
              <a:t>learn</a:t>
            </a:r>
            <a:r>
              <a:rPr lang="fr-FR"/>
              <a:t> user </a:t>
            </a:r>
            <a:r>
              <a:rPr lang="fr-FR" err="1"/>
              <a:t>representation</a:t>
            </a:r>
            <a:r>
              <a:rPr lang="fr-FR"/>
              <a:t> model, </a:t>
            </a:r>
            <a:r>
              <a:rPr lang="fr-FR" err="1"/>
              <a:t>such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&lt;</a:t>
            </a:r>
            <a:r>
              <a:rPr lang="fr-FR" err="1"/>
              <a:t>user|item</a:t>
            </a:r>
            <a:r>
              <a:rPr lang="fr-FR"/>
              <a:t>&gt;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proportionnal</a:t>
            </a:r>
            <a:r>
              <a:rPr lang="fr-FR"/>
              <a:t> to user-item relevance.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F55FE3-3312-4D40-8103-7C5C8DC2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530" y="3073608"/>
            <a:ext cx="5660183" cy="3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60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992579-9A92-0F44-B2E4-6FA8225D109D}"/>
              </a:ext>
            </a:extLst>
          </p:cNvPr>
          <p:cNvSpPr txBox="1"/>
          <p:nvPr/>
        </p:nvSpPr>
        <p:spPr>
          <a:xfrm>
            <a:off x="3215640" y="762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240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4B8DE-249B-954E-938C-94CE8FB12590}"/>
              </a:ext>
            </a:extLst>
          </p:cNvPr>
          <p:cNvSpPr txBox="1"/>
          <p:nvPr/>
        </p:nvSpPr>
        <p:spPr>
          <a:xfrm>
            <a:off x="620518" y="1271008"/>
            <a:ext cx="925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Brute-force </a:t>
            </a:r>
            <a:r>
              <a:rPr lang="fr-CA" sz="4400" b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complexity</a:t>
            </a:r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CA" sz="4400" b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CA" sz="4400" b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linear</a:t>
            </a:r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</a:t>
            </a:r>
            <a:endParaRPr lang="en-US" sz="4400" b="1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4F033-39B9-6346-B707-C524C38A7EC4}"/>
              </a:ext>
            </a:extLst>
          </p:cNvPr>
          <p:cNvSpPr txBox="1"/>
          <p:nvPr/>
        </p:nvSpPr>
        <p:spPr>
          <a:xfrm>
            <a:off x="457200" y="3429000"/>
            <a:ext cx="11041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Compare the key item with all existing ones</a:t>
            </a:r>
            <a:endParaRPr lang="en-FR" sz="440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9A583BD-36AD-487D-8AA9-53162D9170C8}"/>
              </a:ext>
            </a:extLst>
          </p:cNvPr>
          <p:cNvSpPr txBox="1"/>
          <p:nvPr/>
        </p:nvSpPr>
        <p:spPr>
          <a:xfrm>
            <a:off x="620518" y="5328877"/>
            <a:ext cx="7543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b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CA" sz="4400" b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want</a:t>
            </a:r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CA" sz="4400" b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something</a:t>
            </a:r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CA" sz="4400" b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better</a:t>
            </a:r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!</a:t>
            </a:r>
            <a:endParaRPr lang="en-US" sz="4400" b="1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2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992579-9A92-0F44-B2E4-6FA8225D109D}"/>
              </a:ext>
            </a:extLst>
          </p:cNvPr>
          <p:cNvSpPr txBox="1"/>
          <p:nvPr/>
        </p:nvSpPr>
        <p:spPr>
          <a:xfrm>
            <a:off x="3215640" y="762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sz="240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4B8DE-249B-954E-938C-94CE8FB12590}"/>
              </a:ext>
            </a:extLst>
          </p:cNvPr>
          <p:cNvSpPr txBox="1"/>
          <p:nvPr/>
        </p:nvSpPr>
        <p:spPr>
          <a:xfrm>
            <a:off x="620518" y="1271008"/>
            <a:ext cx="7273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b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r>
              <a:rPr lang="fr-CA" sz="4400" b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of KNN </a:t>
            </a:r>
            <a:r>
              <a:rPr lang="fr-CA" sz="4400" b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endParaRPr lang="en-US" sz="4400" b="1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C4F033-39B9-6346-B707-C524C38A7EC4}"/>
              </a:ext>
            </a:extLst>
          </p:cNvPr>
          <p:cNvSpPr txBox="1"/>
          <p:nvPr/>
        </p:nvSpPr>
        <p:spPr>
          <a:xfrm>
            <a:off x="620518" y="2539313"/>
            <a:ext cx="344998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Tree based</a:t>
            </a:r>
          </a:p>
          <a:p>
            <a:r>
              <a:rPr lang="en-US" sz="44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Hash based</a:t>
            </a:r>
          </a:p>
          <a:p>
            <a:r>
              <a:rPr lang="en-US" sz="44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Graph based</a:t>
            </a:r>
          </a:p>
          <a:p>
            <a:endParaRPr lang="en-FR" sz="440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B4CB3C9-C95B-461E-90DB-2B04DB3B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753"/>
            <a:ext cx="12192000" cy="7971228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D956449-C175-428A-A2E5-AF98A1749C58}"/>
              </a:ext>
            </a:extLst>
          </p:cNvPr>
          <p:cNvSpPr/>
          <p:nvPr/>
        </p:nvSpPr>
        <p:spPr>
          <a:xfrm>
            <a:off x="838200" y="714375"/>
            <a:ext cx="4105275" cy="628650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/>
              <a:t>Hierarchical</a:t>
            </a:r>
            <a:r>
              <a:rPr lang="fr-FR" b="1"/>
              <a:t> </a:t>
            </a:r>
            <a:r>
              <a:rPr lang="fr-FR" b="1" err="1"/>
              <a:t>Trees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73550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KD </a:t>
            </a:r>
            <a:r>
              <a:rPr lang="fr-FR" err="1"/>
              <a:t>Tree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1" cy="4046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/>
              <a:t>Construction</a:t>
            </a:r>
          </a:p>
          <a:p>
            <a:pPr marL="0" indent="0">
              <a:buNone/>
            </a:pPr>
            <a:r>
              <a:rPr lang="fr-FR" err="1"/>
              <a:t>While</a:t>
            </a:r>
            <a:r>
              <a:rPr lang="fr-FR"/>
              <a:t> </a:t>
            </a:r>
            <a:r>
              <a:rPr lang="fr-FR" err="1"/>
              <a:t>cell</a:t>
            </a:r>
            <a:r>
              <a:rPr lang="fr-FR"/>
              <a:t> </a:t>
            </a:r>
            <a:r>
              <a:rPr lang="fr-FR" err="1"/>
              <a:t>contains</a:t>
            </a:r>
            <a:r>
              <a:rPr lang="fr-FR"/>
              <a:t> ‘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many</a:t>
            </a:r>
            <a:r>
              <a:rPr lang="fr-FR"/>
              <a:t>’ items:</a:t>
            </a:r>
          </a:p>
          <a:p>
            <a:pPr>
              <a:buFontTx/>
              <a:buChar char="-"/>
            </a:pPr>
            <a:r>
              <a:rPr lang="fr-FR"/>
              <a:t>Pick </a:t>
            </a:r>
            <a:r>
              <a:rPr lang="fr-FR" err="1"/>
              <a:t>random</a:t>
            </a:r>
            <a:r>
              <a:rPr lang="fr-FR"/>
              <a:t> axis</a:t>
            </a:r>
          </a:p>
          <a:p>
            <a:pPr>
              <a:buFontTx/>
              <a:buChar char="-"/>
            </a:pPr>
            <a:r>
              <a:rPr lang="fr-FR" err="1"/>
              <a:t>Find</a:t>
            </a:r>
            <a:r>
              <a:rPr lang="fr-FR"/>
              <a:t> </a:t>
            </a:r>
            <a:r>
              <a:rPr lang="fr-FR" err="1"/>
              <a:t>median</a:t>
            </a:r>
            <a:endParaRPr lang="fr-FR"/>
          </a:p>
          <a:p>
            <a:pPr>
              <a:buFontTx/>
              <a:buChar char="-"/>
            </a:pPr>
            <a:r>
              <a:rPr lang="fr-FR"/>
              <a:t>Split </a:t>
            </a:r>
            <a:r>
              <a:rPr lang="fr-FR" err="1"/>
              <a:t>cell</a:t>
            </a:r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DCC2506-198E-4D9D-9E87-4BCB2666DE4D}"/>
              </a:ext>
            </a:extLst>
          </p:cNvPr>
          <p:cNvSpPr txBox="1">
            <a:spLocks/>
          </p:cNvSpPr>
          <p:nvPr/>
        </p:nvSpPr>
        <p:spPr>
          <a:xfrm>
            <a:off x="7927738" y="1829037"/>
            <a:ext cx="3662282" cy="481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err="1"/>
              <a:t>Search</a:t>
            </a:r>
            <a:endParaRPr lang="fr-FR" b="1"/>
          </a:p>
          <a:p>
            <a:pPr marL="0" indent="0">
              <a:buFont typeface="Arial" panose="020B0604020202020204" pitchFamily="34" charset="0"/>
              <a:buNone/>
            </a:pPr>
            <a:r>
              <a:rPr lang="fr-FR"/>
              <a:t>Naïve </a:t>
            </a:r>
            <a:r>
              <a:rPr lang="fr-FR" err="1"/>
              <a:t>way</a:t>
            </a:r>
            <a:r>
              <a:rPr lang="fr-FR"/>
              <a:t>: </a:t>
            </a:r>
            <a:r>
              <a:rPr lang="fr-FR" err="1"/>
              <a:t>Walk</a:t>
            </a:r>
            <a:r>
              <a:rPr lang="fr-FR"/>
              <a:t> the </a:t>
            </a:r>
            <a:r>
              <a:rPr lang="fr-FR" err="1"/>
              <a:t>tree</a:t>
            </a:r>
            <a:r>
              <a:rPr lang="fr-FR"/>
              <a:t>, </a:t>
            </a:r>
            <a:r>
              <a:rPr lang="fr-FR" err="1"/>
              <a:t>then</a:t>
            </a:r>
            <a:r>
              <a:rPr lang="fr-FR"/>
              <a:t> look for the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</a:t>
            </a:r>
            <a:r>
              <a:rPr lang="fr-FR" err="1"/>
              <a:t>inside</a:t>
            </a:r>
            <a:r>
              <a:rPr lang="fr-FR"/>
              <a:t> the </a:t>
            </a:r>
            <a:r>
              <a:rPr lang="fr-FR" err="1"/>
              <a:t>leaf</a:t>
            </a:r>
            <a:r>
              <a:rPr lang="fr-FR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F2DE16-5399-487C-AADE-8651EAD9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91" y="1825625"/>
            <a:ext cx="1963102" cy="19631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13B7C3-D2F2-4A78-9472-DDBD920F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1" y="3923664"/>
            <a:ext cx="3662282" cy="187087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93BBBB4-2F30-4462-B8DC-C615FA5485FA}"/>
              </a:ext>
            </a:extLst>
          </p:cNvPr>
          <p:cNvSpPr txBox="1">
            <a:spLocks/>
          </p:cNvSpPr>
          <p:nvPr/>
        </p:nvSpPr>
        <p:spPr>
          <a:xfrm>
            <a:off x="2264609" y="6085205"/>
            <a:ext cx="11198979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/>
              <a:t>No </a:t>
            </a:r>
            <a:r>
              <a:rPr lang="fr-FR" b="1" err="1"/>
              <a:t>guarantee</a:t>
            </a:r>
            <a:r>
              <a:rPr lang="fr-FR" b="1"/>
              <a:t> </a:t>
            </a:r>
            <a:r>
              <a:rPr lang="fr-FR"/>
              <a:t>to </a:t>
            </a:r>
            <a:r>
              <a:rPr lang="fr-FR" err="1"/>
              <a:t>find</a:t>
            </a:r>
            <a:r>
              <a:rPr lang="fr-FR"/>
              <a:t> THE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9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KD </a:t>
            </a:r>
            <a:r>
              <a:rPr lang="fr-FR" err="1"/>
              <a:t>Tree</a:t>
            </a:r>
            <a:r>
              <a:rPr lang="fr-FR"/>
              <a:t> – Exact </a:t>
            </a:r>
            <a:r>
              <a:rPr lang="fr-FR" err="1"/>
              <a:t>search</a:t>
            </a:r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28DE7B98-03AE-41F2-BABD-61E4FB34D28E}"/>
              </a:ext>
            </a:extLst>
          </p:cNvPr>
          <p:cNvSpPr txBox="1">
            <a:spLocks/>
          </p:cNvSpPr>
          <p:nvPr/>
        </p:nvSpPr>
        <p:spPr>
          <a:xfrm>
            <a:off x="6758609" y="1682574"/>
            <a:ext cx="5152444" cy="4810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err="1"/>
              <a:t>Ideas</a:t>
            </a:r>
            <a:endParaRPr lang="fr-FR" b="1"/>
          </a:p>
          <a:p>
            <a:pPr marL="0" indent="0">
              <a:buNone/>
            </a:pPr>
            <a:r>
              <a:rPr lang="fr-FR"/>
              <a:t>It </a:t>
            </a:r>
            <a:r>
              <a:rPr lang="fr-FR" err="1"/>
              <a:t>is</a:t>
            </a:r>
            <a:r>
              <a:rPr lang="fr-FR"/>
              <a:t> fast to </a:t>
            </a:r>
            <a:r>
              <a:rPr lang="fr-FR" err="1"/>
              <a:t>compute</a:t>
            </a:r>
            <a:r>
              <a:rPr lang="fr-FR"/>
              <a:t> min distance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cell</a:t>
            </a:r>
            <a:r>
              <a:rPr lang="fr-FR"/>
              <a:t> and </a:t>
            </a:r>
            <a:r>
              <a:rPr lang="fr-FR" err="1"/>
              <a:t>queried</a:t>
            </a:r>
            <a:r>
              <a:rPr lang="fr-FR"/>
              <a:t> point.</a:t>
            </a:r>
          </a:p>
          <a:p>
            <a:pPr marL="0" indent="0">
              <a:buNone/>
            </a:pPr>
            <a:r>
              <a:rPr lang="fr-FR"/>
              <a:t>Don’t explore a </a:t>
            </a:r>
            <a:r>
              <a:rPr lang="fr-FR" err="1"/>
              <a:t>cell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know </a:t>
            </a:r>
            <a:r>
              <a:rPr lang="fr-FR" err="1"/>
              <a:t>it’s</a:t>
            </a:r>
            <a:r>
              <a:rPr lang="fr-FR"/>
              <a:t> min distance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larger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point </a:t>
            </a:r>
            <a:r>
              <a:rPr lang="fr-FR" err="1"/>
              <a:t>found</a:t>
            </a:r>
            <a:r>
              <a:rPr lang="fr-FR"/>
              <a:t> </a:t>
            </a:r>
            <a:r>
              <a:rPr lang="fr-FR" err="1"/>
              <a:t>so</a:t>
            </a:r>
            <a:r>
              <a:rPr lang="fr-FR"/>
              <a:t> far.</a:t>
            </a:r>
          </a:p>
          <a:p>
            <a:pPr marL="0" indent="0">
              <a:buNone/>
            </a:pPr>
            <a:r>
              <a:rPr lang="fr-FR" err="1"/>
              <a:t>We</a:t>
            </a:r>
            <a:r>
              <a:rPr lang="fr-FR"/>
              <a:t> use </a:t>
            </a:r>
            <a:r>
              <a:rPr lang="fr-FR" err="1"/>
              <a:t>branch</a:t>
            </a:r>
            <a:r>
              <a:rPr lang="fr-FR"/>
              <a:t>-and-</a:t>
            </a:r>
            <a:r>
              <a:rPr lang="fr-FR" err="1"/>
              <a:t>bound</a:t>
            </a:r>
            <a:r>
              <a:rPr lang="fr-FR"/>
              <a:t> to </a:t>
            </a:r>
            <a:r>
              <a:rPr lang="fr-FR" err="1"/>
              <a:t>find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neighbors</a:t>
            </a:r>
            <a:r>
              <a:rPr lang="fr-FR"/>
              <a:t>.</a:t>
            </a:r>
          </a:p>
          <a:p>
            <a:pPr marL="0" indent="0">
              <a:buNone/>
            </a:pPr>
            <a:r>
              <a:rPr lang="fr-FR"/>
              <a:t>Start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cells</a:t>
            </a:r>
            <a:r>
              <a:rPr lang="fr-FR"/>
              <a:t> first to </a:t>
            </a:r>
            <a:r>
              <a:rPr lang="fr-FR" err="1"/>
              <a:t>increase</a:t>
            </a:r>
            <a:r>
              <a:rPr lang="fr-FR"/>
              <a:t> chances to </a:t>
            </a:r>
            <a:r>
              <a:rPr lang="fr-FR" err="1"/>
              <a:t>minimize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point distance </a:t>
            </a:r>
            <a:r>
              <a:rPr lang="fr-FR" err="1"/>
              <a:t>early</a:t>
            </a:r>
            <a:r>
              <a:rPr lang="fr-FR"/>
              <a:t>.</a:t>
            </a:r>
          </a:p>
          <a:p>
            <a:pPr marL="0" indent="0">
              <a:buNone/>
            </a:pPr>
            <a:r>
              <a:rPr lang="fr-FR"/>
              <a:t>Can </a:t>
            </a:r>
            <a:r>
              <a:rPr lang="fr-FR" err="1"/>
              <a:t>be</a:t>
            </a:r>
            <a:r>
              <a:rPr lang="fr-FR"/>
              <a:t> made </a:t>
            </a:r>
            <a:r>
              <a:rPr lang="fr-FR" err="1"/>
              <a:t>approximate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guarantees</a:t>
            </a:r>
            <a:r>
              <a:rPr lang="fr-FR"/>
              <a:t>. </a:t>
            </a:r>
            <a:r>
              <a:rPr lang="fr-FR" err="1"/>
              <a:t>Multiply</a:t>
            </a:r>
            <a:r>
              <a:rPr lang="fr-FR"/>
              <a:t> d(</a:t>
            </a:r>
            <a:r>
              <a:rPr lang="fr-FR" err="1"/>
              <a:t>query,cell</a:t>
            </a:r>
            <a:r>
              <a:rPr lang="fr-FR"/>
              <a:t>) by (1+Epsilon)</a:t>
            </a:r>
          </a:p>
          <a:p>
            <a:pPr marL="0" indent="0"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BD8B8-4AAB-49B7-81D1-E35798E59500}"/>
              </a:ext>
            </a:extLst>
          </p:cNvPr>
          <p:cNvSpPr/>
          <p:nvPr/>
        </p:nvSpPr>
        <p:spPr>
          <a:xfrm>
            <a:off x="540689" y="1682574"/>
            <a:ext cx="3784821" cy="4296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3AE4A0-CC78-40D5-8B21-21174E0FBFC2}"/>
              </a:ext>
            </a:extLst>
          </p:cNvPr>
          <p:cNvSpPr/>
          <p:nvPr/>
        </p:nvSpPr>
        <p:spPr>
          <a:xfrm>
            <a:off x="540689" y="3593990"/>
            <a:ext cx="3784821" cy="2384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70241A-A73C-426A-8E0C-8ED504DEF742}"/>
              </a:ext>
            </a:extLst>
          </p:cNvPr>
          <p:cNvSpPr/>
          <p:nvPr/>
        </p:nvSpPr>
        <p:spPr>
          <a:xfrm>
            <a:off x="1963972" y="3593990"/>
            <a:ext cx="2361538" cy="2384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AD7BC9-0937-4D9D-840C-CB6A783A730F}"/>
              </a:ext>
            </a:extLst>
          </p:cNvPr>
          <p:cNvSpPr/>
          <p:nvPr/>
        </p:nvSpPr>
        <p:spPr>
          <a:xfrm>
            <a:off x="1963972" y="5175426"/>
            <a:ext cx="2361538" cy="803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C5B294F-C3F1-427A-9EA0-3F57AD299727}"/>
              </a:ext>
            </a:extLst>
          </p:cNvPr>
          <p:cNvSpPr/>
          <p:nvPr/>
        </p:nvSpPr>
        <p:spPr>
          <a:xfrm>
            <a:off x="2186609" y="2957885"/>
            <a:ext cx="397565" cy="39756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80F299C-3879-46F3-9F53-CA9E88ECFBA6}"/>
              </a:ext>
            </a:extLst>
          </p:cNvPr>
          <p:cNvSpPr txBox="1"/>
          <p:nvPr/>
        </p:nvSpPr>
        <p:spPr>
          <a:xfrm>
            <a:off x="2584174" y="2957885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query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93A7A3A4-FD69-4A78-97A6-0F2140642A77}"/>
              </a:ext>
            </a:extLst>
          </p:cNvPr>
          <p:cNvCxnSpPr>
            <a:stCxn id="19" idx="4"/>
          </p:cNvCxnSpPr>
          <p:nvPr/>
        </p:nvCxnSpPr>
        <p:spPr>
          <a:xfrm flipH="1">
            <a:off x="2385391" y="3355450"/>
            <a:ext cx="1" cy="2385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84B86E83-EB02-4087-BD6C-4FF48F7741AB}"/>
              </a:ext>
            </a:extLst>
          </p:cNvPr>
          <p:cNvSpPr txBox="1"/>
          <p:nvPr/>
        </p:nvSpPr>
        <p:spPr>
          <a:xfrm>
            <a:off x="540689" y="1682574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A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3A53CF7-DC4B-46DA-9E4B-71C9BAD40DBD}"/>
              </a:ext>
            </a:extLst>
          </p:cNvPr>
          <p:cNvSpPr txBox="1"/>
          <p:nvPr/>
        </p:nvSpPr>
        <p:spPr>
          <a:xfrm>
            <a:off x="537071" y="358587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B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2D073F-EA11-4657-A5A7-359F465EC72D}"/>
              </a:ext>
            </a:extLst>
          </p:cNvPr>
          <p:cNvSpPr txBox="1"/>
          <p:nvPr/>
        </p:nvSpPr>
        <p:spPr>
          <a:xfrm>
            <a:off x="1939037" y="358587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C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C504E49-42AF-499B-BA00-CD30D8467269}"/>
              </a:ext>
            </a:extLst>
          </p:cNvPr>
          <p:cNvSpPr txBox="1"/>
          <p:nvPr/>
        </p:nvSpPr>
        <p:spPr>
          <a:xfrm>
            <a:off x="1936321" y="518354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12B386-F6B8-44DC-84BD-7900652DAC28}"/>
              </a:ext>
            </a:extLst>
          </p:cNvPr>
          <p:cNvSpPr/>
          <p:nvPr/>
        </p:nvSpPr>
        <p:spPr>
          <a:xfrm>
            <a:off x="540689" y="1682737"/>
            <a:ext cx="6138407" cy="4287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32B7A5-6D09-44FB-93F1-629F7DFECFD7}"/>
              </a:ext>
            </a:extLst>
          </p:cNvPr>
          <p:cNvSpPr/>
          <p:nvPr/>
        </p:nvSpPr>
        <p:spPr>
          <a:xfrm>
            <a:off x="6170212" y="1695484"/>
            <a:ext cx="513217" cy="4283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21A9DE0-105F-4B3F-ACD5-D0481992E983}"/>
              </a:ext>
            </a:extLst>
          </p:cNvPr>
          <p:cNvSpPr txBox="1"/>
          <p:nvPr/>
        </p:nvSpPr>
        <p:spPr>
          <a:xfrm>
            <a:off x="4325510" y="1636902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5918BC8-8A3E-4BF4-8FF6-72C8F0D7EC40}"/>
              </a:ext>
            </a:extLst>
          </p:cNvPr>
          <p:cNvSpPr txBox="1"/>
          <p:nvPr/>
        </p:nvSpPr>
        <p:spPr>
          <a:xfrm>
            <a:off x="6096000" y="166379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Cell</a:t>
            </a:r>
            <a:r>
              <a:rPr lang="fr-FR"/>
              <a:t> F</a:t>
            </a:r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E5492A1B-C877-4B63-B7FE-C5FE70989AD5}"/>
              </a:ext>
            </a:extLst>
          </p:cNvPr>
          <p:cNvSpPr txBox="1">
            <a:spLocks/>
          </p:cNvSpPr>
          <p:nvPr/>
        </p:nvSpPr>
        <p:spPr>
          <a:xfrm>
            <a:off x="2226509" y="6244313"/>
            <a:ext cx="11198979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err="1"/>
              <a:t>Still</a:t>
            </a:r>
            <a:r>
              <a:rPr lang="fr-FR"/>
              <a:t>, </a:t>
            </a:r>
            <a:r>
              <a:rPr lang="fr-FR" b="1"/>
              <a:t>not efficient </a:t>
            </a:r>
            <a:r>
              <a:rPr lang="fr-FR" b="1" err="1"/>
              <a:t>with</a:t>
            </a:r>
            <a:r>
              <a:rPr lang="fr-FR" b="1"/>
              <a:t> high dimension </a:t>
            </a:r>
            <a:r>
              <a:rPr lang="fr-FR" b="1" err="1"/>
              <a:t>vector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119576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Curse</a:t>
            </a:r>
            <a:r>
              <a:rPr lang="fr-FR"/>
              <a:t> of </a:t>
            </a:r>
            <a:r>
              <a:rPr lang="fr-FR" err="1"/>
              <a:t>dimensionality</a:t>
            </a:r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BFA789-318A-46AC-9E04-6C51A97A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1937"/>
            <a:ext cx="7735862" cy="4962525"/>
          </a:xfrm>
          <a:prstGeom prst="rect">
            <a:avLst/>
          </a:prstGeom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062A0F5E-7169-46B6-9B13-C29B13834914}"/>
              </a:ext>
            </a:extLst>
          </p:cNvPr>
          <p:cNvSpPr txBox="1">
            <a:spLocks/>
          </p:cNvSpPr>
          <p:nvPr/>
        </p:nvSpPr>
        <p:spPr>
          <a:xfrm>
            <a:off x="895350" y="5572124"/>
            <a:ext cx="11072853" cy="91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300" i="1"/>
              <a:t>N points </a:t>
            </a:r>
            <a:r>
              <a:rPr lang="fr-FR" sz="1300" i="1" err="1"/>
              <a:t>placed</a:t>
            </a:r>
            <a:r>
              <a:rPr lang="fr-FR" sz="1300" i="1"/>
              <a:t> </a:t>
            </a:r>
            <a:r>
              <a:rPr lang="fr-FR" sz="1300" i="1" err="1"/>
              <a:t>uniformly</a:t>
            </a:r>
            <a:r>
              <a:rPr lang="fr-FR" sz="1300" i="1"/>
              <a:t> </a:t>
            </a:r>
            <a:r>
              <a:rPr lang="fr-FR" sz="1300" i="1" err="1"/>
              <a:t>inside</a:t>
            </a:r>
            <a:r>
              <a:rPr lang="fr-FR" sz="1300" i="1"/>
              <a:t> the </a:t>
            </a:r>
            <a:r>
              <a:rPr lang="fr-FR" sz="1300" i="1" err="1"/>
              <a:t>space</a:t>
            </a:r>
            <a:r>
              <a:rPr lang="fr-FR" sz="1300" i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096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Annoy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021932" cy="40465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r-FR" b="1"/>
              <a:t>Construction</a:t>
            </a:r>
          </a:p>
          <a:p>
            <a:pPr marL="0" indent="0">
              <a:buNone/>
            </a:pPr>
            <a:r>
              <a:rPr lang="fr-FR" err="1"/>
              <a:t>While</a:t>
            </a:r>
            <a:r>
              <a:rPr lang="fr-FR"/>
              <a:t> </a:t>
            </a:r>
            <a:r>
              <a:rPr lang="fr-FR" err="1"/>
              <a:t>cell</a:t>
            </a:r>
            <a:r>
              <a:rPr lang="fr-FR"/>
              <a:t> </a:t>
            </a:r>
            <a:r>
              <a:rPr lang="fr-FR" err="1"/>
              <a:t>contains</a:t>
            </a:r>
            <a:r>
              <a:rPr lang="fr-FR"/>
              <a:t> ‘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many</a:t>
            </a:r>
            <a:r>
              <a:rPr lang="fr-FR"/>
              <a:t>’ items:</a:t>
            </a:r>
          </a:p>
          <a:p>
            <a:pPr>
              <a:buFontTx/>
              <a:buChar char="-"/>
            </a:pPr>
            <a:r>
              <a:rPr lang="fr-FR"/>
              <a:t>Pick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random</a:t>
            </a:r>
            <a:r>
              <a:rPr lang="fr-FR"/>
              <a:t> points in </a:t>
            </a:r>
            <a:r>
              <a:rPr lang="fr-FR" err="1"/>
              <a:t>cell</a:t>
            </a:r>
            <a:endParaRPr lang="fr-FR"/>
          </a:p>
          <a:p>
            <a:pPr>
              <a:buFontTx/>
              <a:buChar char="-"/>
            </a:pPr>
            <a:r>
              <a:rPr lang="fr-FR"/>
              <a:t>Split </a:t>
            </a:r>
            <a:r>
              <a:rPr lang="fr-FR" err="1"/>
              <a:t>along</a:t>
            </a:r>
            <a:r>
              <a:rPr lang="fr-FR"/>
              <a:t> plane </a:t>
            </a:r>
            <a:r>
              <a:rPr lang="fr-FR" err="1"/>
              <a:t>equidistant</a:t>
            </a:r>
            <a:r>
              <a:rPr lang="fr-FR"/>
              <a:t> to the points</a:t>
            </a:r>
          </a:p>
          <a:p>
            <a:pPr marL="0" indent="0">
              <a:buNone/>
            </a:pPr>
            <a:r>
              <a:rPr lang="fr-FR" err="1"/>
              <a:t>Create</a:t>
            </a:r>
            <a:r>
              <a:rPr lang="fr-FR"/>
              <a:t> a Forest !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DCC2506-198E-4D9D-9E87-4BCB2666DE4D}"/>
              </a:ext>
            </a:extLst>
          </p:cNvPr>
          <p:cNvSpPr txBox="1">
            <a:spLocks/>
          </p:cNvSpPr>
          <p:nvPr/>
        </p:nvSpPr>
        <p:spPr>
          <a:xfrm>
            <a:off x="8754508" y="1829037"/>
            <a:ext cx="3122059" cy="4800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 err="1"/>
              <a:t>Search</a:t>
            </a:r>
            <a:endParaRPr lang="fr-FR" b="1"/>
          </a:p>
          <a:p>
            <a:pPr marL="0" indent="0">
              <a:buNone/>
            </a:pPr>
            <a:r>
              <a:rPr lang="fr-FR"/>
              <a:t>Branch and </a:t>
            </a:r>
            <a:r>
              <a:rPr lang="fr-FR" err="1"/>
              <a:t>bound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additional</a:t>
            </a:r>
            <a:r>
              <a:rPr lang="fr-FR"/>
              <a:t> tricks.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err="1"/>
              <a:t>Search</a:t>
            </a:r>
            <a:r>
              <a:rPr lang="fr-FR"/>
              <a:t> on all </a:t>
            </a:r>
            <a:r>
              <a:rPr lang="fr-FR" err="1"/>
              <a:t>trees</a:t>
            </a:r>
            <a:r>
              <a:rPr lang="fr-FR"/>
              <a:t> at the </a:t>
            </a:r>
            <a:r>
              <a:rPr lang="fr-FR" err="1"/>
              <a:t>same</a:t>
            </a:r>
            <a:r>
              <a:rPr lang="fr-FR"/>
              <a:t> time </a:t>
            </a:r>
            <a:r>
              <a:rPr lang="fr-FR" err="1"/>
              <a:t>using</a:t>
            </a:r>
            <a:r>
              <a:rPr lang="fr-FR"/>
              <a:t> </a:t>
            </a: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priority</a:t>
            </a:r>
            <a:r>
              <a:rPr lang="fr-FR"/>
              <a:t> queue.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err="1"/>
              <a:t>Approximate</a:t>
            </a:r>
            <a:r>
              <a:rPr lang="fr-FR"/>
              <a:t>: </a:t>
            </a:r>
            <a:r>
              <a:rPr lang="fr-FR" err="1"/>
              <a:t>don’t</a:t>
            </a:r>
            <a:r>
              <a:rPr lang="fr-FR"/>
              <a:t> explore the </a:t>
            </a:r>
            <a:r>
              <a:rPr lang="fr-FR" err="1"/>
              <a:t>other</a:t>
            </a:r>
            <a:r>
              <a:rPr lang="fr-FR"/>
              <a:t> </a:t>
            </a:r>
            <a:r>
              <a:rPr lang="fr-FR" err="1"/>
              <a:t>side</a:t>
            </a:r>
            <a:r>
              <a:rPr lang="fr-FR"/>
              <a:t> if </a:t>
            </a:r>
            <a:r>
              <a:rPr lang="fr-FR" err="1"/>
              <a:t>it’s</a:t>
            </a:r>
            <a:r>
              <a:rPr lang="fr-FR"/>
              <a:t> </a:t>
            </a:r>
            <a:r>
              <a:rPr lang="fr-FR" i="1" err="1"/>
              <a:t>too</a:t>
            </a:r>
            <a:r>
              <a:rPr lang="fr-FR"/>
              <a:t> far. </a:t>
            </a:r>
            <a:r>
              <a:rPr lang="fr-FR" err="1"/>
              <a:t>Threshold</a:t>
            </a:r>
            <a:r>
              <a:rPr lang="fr-FR"/>
              <a:t> can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changed</a:t>
            </a:r>
            <a:r>
              <a:rPr lang="fr-FR"/>
              <a:t> </a:t>
            </a:r>
            <a:r>
              <a:rPr lang="fr-FR" err="1"/>
              <a:t>during</a:t>
            </a:r>
            <a:r>
              <a:rPr lang="fr-FR"/>
              <a:t> the </a:t>
            </a:r>
            <a:r>
              <a:rPr lang="fr-FR" err="1"/>
              <a:t>search</a:t>
            </a:r>
            <a:r>
              <a:rPr lang="fr-FR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93BBBB4-2F30-4462-B8DC-C615FA5485FA}"/>
              </a:ext>
            </a:extLst>
          </p:cNvPr>
          <p:cNvSpPr txBox="1">
            <a:spLocks/>
          </p:cNvSpPr>
          <p:nvPr/>
        </p:nvSpPr>
        <p:spPr>
          <a:xfrm>
            <a:off x="845384" y="5951855"/>
            <a:ext cx="11198979" cy="4046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/>
              <a:t>Great performances 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6C32EA-AC93-49E4-9EA8-F34D05700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07" y="5511917"/>
            <a:ext cx="3021931" cy="1330041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06F5BDC-8B96-0042-8B60-989819FC8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496" y="1826048"/>
            <a:ext cx="4563215" cy="35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5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ECE986-C73F-466F-A0D1-6610362B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9748"/>
            <a:ext cx="12192000" cy="7657493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2EA8658-7D86-43A3-802F-3DE3B01712EB}"/>
              </a:ext>
            </a:extLst>
          </p:cNvPr>
          <p:cNvSpPr/>
          <p:nvPr/>
        </p:nvSpPr>
        <p:spPr>
          <a:xfrm>
            <a:off x="838200" y="714375"/>
            <a:ext cx="2851483" cy="62865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820B4D0-46B5-4FF5-A56D-D5ED8DAC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918"/>
            <a:ext cx="10515600" cy="1325563"/>
          </a:xfrm>
        </p:spPr>
        <p:txBody>
          <a:bodyPr/>
          <a:lstStyle/>
          <a:p>
            <a:r>
              <a:rPr lang="fr-FR" b="1"/>
              <a:t>Hash </a:t>
            </a:r>
            <a:r>
              <a:rPr lang="fr-FR" b="1" err="1"/>
              <a:t>based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74516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D520-3232-0C47-ACC6-82898154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21" y="-77589"/>
            <a:ext cx="10515600" cy="1325563"/>
          </a:xfrm>
        </p:spPr>
        <p:txBody>
          <a:bodyPr/>
          <a:lstStyle/>
          <a:p>
            <a:r>
              <a:rPr lang="en-FR"/>
              <a:t>Where did we stop 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D2077-B3AF-404D-8447-35585438CAA1}"/>
              </a:ext>
            </a:extLst>
          </p:cNvPr>
          <p:cNvGrpSpPr/>
          <p:nvPr/>
        </p:nvGrpSpPr>
        <p:grpSpPr>
          <a:xfrm>
            <a:off x="613612" y="1462088"/>
            <a:ext cx="1961147" cy="571346"/>
            <a:chOff x="577516" y="1618401"/>
            <a:chExt cx="1961147" cy="57134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0216DA0-F98D-7D43-9473-C04B80068E99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21F93D0-9E18-0546-8EE8-FBC0FD1FA604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909CB5A-BCC2-B244-B925-0C641A1699AA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BEAA095-4A52-D04F-80A9-0BD46C90ADD2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5</a:t>
              </a:r>
              <a:endParaRPr lang="en-F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38A68-52AE-9940-8457-F7FB3EF5DDDC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422B7C-5DCD-EC4B-B015-29DC19569B6E}"/>
              </a:ext>
            </a:extLst>
          </p:cNvPr>
          <p:cNvGrpSpPr/>
          <p:nvPr/>
        </p:nvGrpSpPr>
        <p:grpSpPr>
          <a:xfrm>
            <a:off x="613612" y="2009566"/>
            <a:ext cx="1961147" cy="571346"/>
            <a:chOff x="577516" y="1618401"/>
            <a:chExt cx="1961147" cy="57134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59AC1A5-02AA-6F40-BEB0-E8A0ADBB78ED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51D1657-340D-B54E-AA2E-07F96804E816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23E75C0-4E09-DE43-A009-7A6D5BDDFC42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9</a:t>
              </a:r>
              <a:endParaRPr lang="en-FR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823AA1F-8E34-9F41-BD78-E56A99E4AFAE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6</a:t>
              </a:r>
              <a:endParaRPr lang="en-F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EC57AC-B268-6247-9268-D4D9D82D7E8A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7933E9-5792-A24D-AB9B-3190AA55A7A5}"/>
              </a:ext>
            </a:extLst>
          </p:cNvPr>
          <p:cNvGrpSpPr/>
          <p:nvPr/>
        </p:nvGrpSpPr>
        <p:grpSpPr>
          <a:xfrm>
            <a:off x="613611" y="2580912"/>
            <a:ext cx="1961147" cy="571346"/>
            <a:chOff x="577516" y="1618401"/>
            <a:chExt cx="1961147" cy="57134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21DBF76-2ACB-8E4D-BAA9-F0C370931050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4175C4B-9A6A-C043-BED7-279595CBDCCC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7</a:t>
              </a:r>
              <a:endParaRPr lang="en-FR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B6B6E7D-3B17-C84B-BFA9-344A34358530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2B2FCAB-8031-9746-869B-7D64ABFF4EE7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105F49-CFA3-EE41-B237-9DE84A7468E8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ABE-B4E7-A741-9199-208C46960EF5}"/>
              </a:ext>
            </a:extLst>
          </p:cNvPr>
          <p:cNvSpPr txBox="1"/>
          <p:nvPr/>
        </p:nvSpPr>
        <p:spPr>
          <a:xfrm>
            <a:off x="773258" y="113511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  <a:r>
              <a:rPr lang="en-FR"/>
              <a:t>ser timelines</a:t>
            </a:r>
          </a:p>
        </p:txBody>
      </p: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BD81911A-DF1F-AD4C-B1ED-FD813942B07D}"/>
              </a:ext>
            </a:extLst>
          </p:cNvPr>
          <p:cNvSpPr/>
          <p:nvPr/>
        </p:nvSpPr>
        <p:spPr>
          <a:xfrm>
            <a:off x="4381497" y="1723698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B95160C-8881-F34C-B672-AEC221399B5B}"/>
              </a:ext>
            </a:extLst>
          </p:cNvPr>
          <p:cNvCxnSpPr>
            <a:cxnSpLocks/>
            <a:stCxn id="22" idx="2"/>
            <a:endCxn id="54" idx="2"/>
          </p:cNvCxnSpPr>
          <p:nvPr/>
        </p:nvCxnSpPr>
        <p:spPr>
          <a:xfrm rot="5400000" flipH="1" flipV="1">
            <a:off x="3161496" y="797281"/>
            <a:ext cx="974153" cy="3639549"/>
          </a:xfrm>
          <a:prstGeom prst="curvedConnector3">
            <a:avLst>
              <a:gd name="adj1" fmla="val -2346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38915D6-7E2D-C945-A31F-677212E5D0C7}"/>
              </a:ext>
            </a:extLst>
          </p:cNvPr>
          <p:cNvCxnSpPr>
            <a:cxnSpLocks/>
            <a:stCxn id="21" idx="0"/>
            <a:endCxn id="54" idx="1"/>
          </p:cNvCxnSpPr>
          <p:nvPr/>
        </p:nvCxnSpPr>
        <p:spPr>
          <a:xfrm rot="5400000" flipH="1" flipV="1">
            <a:off x="2801093" y="495767"/>
            <a:ext cx="756012" cy="3655104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74A596-9D3A-224B-ACFD-137EE9B2D7E5}"/>
              </a:ext>
            </a:extLst>
          </p:cNvPr>
          <p:cNvSpPr txBox="1"/>
          <p:nvPr/>
        </p:nvSpPr>
        <p:spPr>
          <a:xfrm>
            <a:off x="4459771" y="1272767"/>
            <a:ext cx="201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FR"/>
              <a:t>roduct pair counts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46D2E45-8F5E-F54D-AA9E-021C65D17BF5}"/>
              </a:ext>
            </a:extLst>
          </p:cNvPr>
          <p:cNvSpPr/>
          <p:nvPr/>
        </p:nvSpPr>
        <p:spPr>
          <a:xfrm>
            <a:off x="6862938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1D1781F0-6271-6740-9931-EDCB5927DE96}"/>
              </a:ext>
            </a:extLst>
          </p:cNvPr>
          <p:cNvSpPr/>
          <p:nvPr/>
        </p:nvSpPr>
        <p:spPr>
          <a:xfrm>
            <a:off x="8257670" y="1642099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2D66EA-A544-A54F-95E1-3F22ED254755}"/>
              </a:ext>
            </a:extLst>
          </p:cNvPr>
          <p:cNvSpPr txBox="1"/>
          <p:nvPr/>
        </p:nvSpPr>
        <p:spPr>
          <a:xfrm>
            <a:off x="9065439" y="117651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PMI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/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/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#(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urved Left Arrow 54">
            <a:extLst>
              <a:ext uri="{FF2B5EF4-FFF2-40B4-BE49-F238E27FC236}">
                <a16:creationId xmlns:a16="http://schemas.microsoft.com/office/drawing/2014/main" id="{3635916B-CBD1-C34C-8E63-F8846D41DC61}"/>
              </a:ext>
            </a:extLst>
          </p:cNvPr>
          <p:cNvSpPr/>
          <p:nvPr/>
        </p:nvSpPr>
        <p:spPr>
          <a:xfrm>
            <a:off x="10792327" y="2247972"/>
            <a:ext cx="1078896" cy="26509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F72FBE-08AC-6C41-BCB5-3C1B847527F7}"/>
              </a:ext>
            </a:extLst>
          </p:cNvPr>
          <p:cNvSpPr/>
          <p:nvPr/>
        </p:nvSpPr>
        <p:spPr>
          <a:xfrm>
            <a:off x="2887047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3" name="Double Bracket 62">
            <a:extLst>
              <a:ext uri="{FF2B5EF4-FFF2-40B4-BE49-F238E27FC236}">
                <a16:creationId xmlns:a16="http://schemas.microsoft.com/office/drawing/2014/main" id="{14D9F16E-8DDE-6244-AF8A-93601F29117D}"/>
              </a:ext>
            </a:extLst>
          </p:cNvPr>
          <p:cNvSpPr/>
          <p:nvPr/>
        </p:nvSpPr>
        <p:spPr>
          <a:xfrm>
            <a:off x="7997374" y="4489572"/>
            <a:ext cx="588730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4" name="Double Bracket 63">
            <a:extLst>
              <a:ext uri="{FF2B5EF4-FFF2-40B4-BE49-F238E27FC236}">
                <a16:creationId xmlns:a16="http://schemas.microsoft.com/office/drawing/2014/main" id="{3FB0784B-AEAD-1449-BFA6-18D67353FF4C}"/>
              </a:ext>
            </a:extLst>
          </p:cNvPr>
          <p:cNvSpPr/>
          <p:nvPr/>
        </p:nvSpPr>
        <p:spPr>
          <a:xfrm>
            <a:off x="8771073" y="3657598"/>
            <a:ext cx="1660302" cy="54429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8C1E4F9-9A01-784E-AE11-A59714F943E7}"/>
              </a:ext>
            </a:extLst>
          </p:cNvPr>
          <p:cNvSpPr/>
          <p:nvPr/>
        </p:nvSpPr>
        <p:spPr>
          <a:xfrm rot="18514266">
            <a:off x="9518753" y="4041291"/>
            <a:ext cx="209703" cy="2177562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CE7EBC-D6FF-E544-B996-D155CE783806}"/>
              </a:ext>
            </a:extLst>
          </p:cNvPr>
          <p:cNvSpPr txBox="1"/>
          <p:nvPr/>
        </p:nvSpPr>
        <p:spPr>
          <a:xfrm>
            <a:off x="9014661" y="6277508"/>
            <a:ext cx="177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Randomized</a:t>
            </a:r>
            <a:r>
              <a:rPr lang="fr-FR"/>
              <a:t> SVD</a:t>
            </a:r>
            <a:endParaRPr lang="en-FR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332A28-1960-6548-B2FC-E69C2A998B68}"/>
              </a:ext>
            </a:extLst>
          </p:cNvPr>
          <p:cNvGrpSpPr/>
          <p:nvPr/>
        </p:nvGrpSpPr>
        <p:grpSpPr>
          <a:xfrm>
            <a:off x="4608225" y="5677442"/>
            <a:ext cx="1961147" cy="571346"/>
            <a:chOff x="577516" y="1618401"/>
            <a:chExt cx="1961147" cy="571346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CA7599E3-2971-404D-88D8-F68526451893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0BD9C238-CD0E-DB41-9FA0-3FCA04B58BD5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A457E64A-4FC4-2C40-9504-11667C5FA927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AA802C36-4C48-7D42-8D14-6F925B3E0DFB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5</a:t>
              </a:r>
              <a:endParaRPr lang="en-F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DC930C-CBD3-1F44-BEA8-B1BD4139B577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017B8CE6-22FB-244F-820D-F407FF2B2C78}"/>
              </a:ext>
            </a:extLst>
          </p:cNvPr>
          <p:cNvSpPr/>
          <p:nvPr/>
        </p:nvSpPr>
        <p:spPr>
          <a:xfrm>
            <a:off x="613611" y="3777917"/>
            <a:ext cx="2658978" cy="18259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5" name="Multiply 74">
            <a:extLst>
              <a:ext uri="{FF2B5EF4-FFF2-40B4-BE49-F238E27FC236}">
                <a16:creationId xmlns:a16="http://schemas.microsoft.com/office/drawing/2014/main" id="{5A50C912-72A0-7840-966F-59355F06A214}"/>
              </a:ext>
            </a:extLst>
          </p:cNvPr>
          <p:cNvSpPr/>
          <p:nvPr/>
        </p:nvSpPr>
        <p:spPr>
          <a:xfrm>
            <a:off x="1539654" y="5017166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B0070ACF-DFCD-8F44-9FF3-A33D02EF5636}"/>
              </a:ext>
            </a:extLst>
          </p:cNvPr>
          <p:cNvSpPr/>
          <p:nvPr/>
        </p:nvSpPr>
        <p:spPr>
          <a:xfrm>
            <a:off x="2522619" y="448977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7" name="Multiply 76">
            <a:extLst>
              <a:ext uri="{FF2B5EF4-FFF2-40B4-BE49-F238E27FC236}">
                <a16:creationId xmlns:a16="http://schemas.microsoft.com/office/drawing/2014/main" id="{4FB3CCF5-008E-3E48-83B1-345C7BA4A942}"/>
              </a:ext>
            </a:extLst>
          </p:cNvPr>
          <p:cNvSpPr/>
          <p:nvPr/>
        </p:nvSpPr>
        <p:spPr>
          <a:xfrm>
            <a:off x="900978" y="5038314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2DB7F2DE-C620-9E4C-BD0B-33569403A5F3}"/>
              </a:ext>
            </a:extLst>
          </p:cNvPr>
          <p:cNvSpPr/>
          <p:nvPr/>
        </p:nvSpPr>
        <p:spPr>
          <a:xfrm>
            <a:off x="768016" y="396788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00DC43D1-22D4-F94D-9B47-CDAB578A9198}"/>
              </a:ext>
            </a:extLst>
          </p:cNvPr>
          <p:cNvSpPr/>
          <p:nvPr/>
        </p:nvSpPr>
        <p:spPr>
          <a:xfrm>
            <a:off x="1234546" y="473456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8A2740C8-0183-4C44-9C02-54C8E6E8009F}"/>
              </a:ext>
            </a:extLst>
          </p:cNvPr>
          <p:cNvSpPr/>
          <p:nvPr/>
        </p:nvSpPr>
        <p:spPr>
          <a:xfrm>
            <a:off x="2206482" y="516191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773BE1C1-BED7-AB42-A361-5D58470B64FF}"/>
              </a:ext>
            </a:extLst>
          </p:cNvPr>
          <p:cNvSpPr/>
          <p:nvPr/>
        </p:nvSpPr>
        <p:spPr>
          <a:xfrm>
            <a:off x="1943100" y="536987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2" name="Multiply 81">
            <a:extLst>
              <a:ext uri="{FF2B5EF4-FFF2-40B4-BE49-F238E27FC236}">
                <a16:creationId xmlns:a16="http://schemas.microsoft.com/office/drawing/2014/main" id="{05F8CB60-A765-B947-B91E-F4353ED048F7}"/>
              </a:ext>
            </a:extLst>
          </p:cNvPr>
          <p:cNvSpPr/>
          <p:nvPr/>
        </p:nvSpPr>
        <p:spPr>
          <a:xfrm>
            <a:off x="1562821" y="4157507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3" name="Multiply 82">
            <a:extLst>
              <a:ext uri="{FF2B5EF4-FFF2-40B4-BE49-F238E27FC236}">
                <a16:creationId xmlns:a16="http://schemas.microsoft.com/office/drawing/2014/main" id="{C44EDE91-2538-D646-B997-F0D2C1995032}"/>
              </a:ext>
            </a:extLst>
          </p:cNvPr>
          <p:cNvSpPr/>
          <p:nvPr/>
        </p:nvSpPr>
        <p:spPr>
          <a:xfrm>
            <a:off x="2089482" y="408488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4" name="Multiply 83">
            <a:extLst>
              <a:ext uri="{FF2B5EF4-FFF2-40B4-BE49-F238E27FC236}">
                <a16:creationId xmlns:a16="http://schemas.microsoft.com/office/drawing/2014/main" id="{126E9882-DC80-0D4F-9A3B-67795526A4EF}"/>
              </a:ext>
            </a:extLst>
          </p:cNvPr>
          <p:cNvSpPr/>
          <p:nvPr/>
        </p:nvSpPr>
        <p:spPr>
          <a:xfrm>
            <a:off x="1134978" y="429915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5" name="Multiply 84">
            <a:extLst>
              <a:ext uri="{FF2B5EF4-FFF2-40B4-BE49-F238E27FC236}">
                <a16:creationId xmlns:a16="http://schemas.microsoft.com/office/drawing/2014/main" id="{1665F6D7-DE64-3742-A181-D9E095735B72}"/>
              </a:ext>
            </a:extLst>
          </p:cNvPr>
          <p:cNvSpPr/>
          <p:nvPr/>
        </p:nvSpPr>
        <p:spPr>
          <a:xfrm>
            <a:off x="1811367" y="4462089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6" name="Multiply 85">
            <a:extLst>
              <a:ext uri="{FF2B5EF4-FFF2-40B4-BE49-F238E27FC236}">
                <a16:creationId xmlns:a16="http://schemas.microsoft.com/office/drawing/2014/main" id="{FBCBC509-D1C5-1B48-8CF4-56FF33BDDC49}"/>
              </a:ext>
            </a:extLst>
          </p:cNvPr>
          <p:cNvSpPr/>
          <p:nvPr/>
        </p:nvSpPr>
        <p:spPr>
          <a:xfrm>
            <a:off x="2770047" y="5155314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7" name="Multiply 86">
            <a:extLst>
              <a:ext uri="{FF2B5EF4-FFF2-40B4-BE49-F238E27FC236}">
                <a16:creationId xmlns:a16="http://schemas.microsoft.com/office/drawing/2014/main" id="{90DC09C7-DA22-B646-87FF-157564D54AEB}"/>
              </a:ext>
            </a:extLst>
          </p:cNvPr>
          <p:cNvSpPr/>
          <p:nvPr/>
        </p:nvSpPr>
        <p:spPr>
          <a:xfrm>
            <a:off x="781653" y="4613983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AC9E3A-FEB1-D241-A368-130664168A0C}"/>
              </a:ext>
            </a:extLst>
          </p:cNvPr>
          <p:cNvSpPr txBox="1"/>
          <p:nvPr/>
        </p:nvSpPr>
        <p:spPr>
          <a:xfrm>
            <a:off x="657726" y="5830507"/>
            <a:ext cx="2304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Embedding</a:t>
            </a:r>
            <a:r>
              <a:rPr lang="fr-FR"/>
              <a:t> </a:t>
            </a:r>
            <a:r>
              <a:rPr lang="fr-FR" err="1"/>
              <a:t>space</a:t>
            </a:r>
            <a:endParaRPr lang="fr-FR"/>
          </a:p>
          <a:p>
            <a:r>
              <a:rPr lang="fr-FR"/>
              <a:t>     </a:t>
            </a:r>
            <a:r>
              <a:rPr lang="fr-FR" err="1"/>
              <a:t>product</a:t>
            </a:r>
            <a:r>
              <a:rPr lang="fr-FR"/>
              <a:t> </a:t>
            </a:r>
            <a:r>
              <a:rPr lang="fr-FR" err="1"/>
              <a:t>embedding</a:t>
            </a:r>
            <a:endParaRPr lang="fr-FR"/>
          </a:p>
          <a:p>
            <a:r>
              <a:rPr lang="fr-FR"/>
              <a:t>     user </a:t>
            </a:r>
            <a:r>
              <a:rPr lang="fr-FR" err="1"/>
              <a:t>embedding</a:t>
            </a:r>
            <a:endParaRPr lang="fr-FR"/>
          </a:p>
          <a:p>
            <a:endParaRPr lang="en-FR"/>
          </a:p>
        </p:txBody>
      </p:sp>
      <p:sp>
        <p:nvSpPr>
          <p:cNvPr id="90" name="Multiply 89">
            <a:extLst>
              <a:ext uri="{FF2B5EF4-FFF2-40B4-BE49-F238E27FC236}">
                <a16:creationId xmlns:a16="http://schemas.microsoft.com/office/drawing/2014/main" id="{B835BC05-26E9-3E4F-873E-17A72B14EE03}"/>
              </a:ext>
            </a:extLst>
          </p:cNvPr>
          <p:cNvSpPr/>
          <p:nvPr/>
        </p:nvSpPr>
        <p:spPr>
          <a:xfrm>
            <a:off x="736497" y="6200116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98E50F-1501-EE49-82A5-6261BC55AA27}"/>
              </a:ext>
            </a:extLst>
          </p:cNvPr>
          <p:cNvSpPr/>
          <p:nvPr/>
        </p:nvSpPr>
        <p:spPr>
          <a:xfrm>
            <a:off x="4811180" y="6325634"/>
            <a:ext cx="131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User </a:t>
            </a:r>
            <a:r>
              <a:rPr lang="fr-FR" err="1"/>
              <a:t>history</a:t>
            </a:r>
            <a:endParaRPr lang="en-F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7912FD-0F43-CF4B-A678-67A58C03928A}"/>
              </a:ext>
            </a:extLst>
          </p:cNvPr>
          <p:cNvSpPr txBox="1"/>
          <p:nvPr/>
        </p:nvSpPr>
        <p:spPr>
          <a:xfrm rot="16200000">
            <a:off x="7568740" y="4880186"/>
            <a:ext cx="137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</a:t>
            </a:r>
            <a:r>
              <a:rPr lang="en-FR"/>
              <a:t>roduct embeddings</a:t>
            </a: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C834726A-59CC-B146-8E95-658DE23F9D63}"/>
              </a:ext>
            </a:extLst>
          </p:cNvPr>
          <p:cNvCxnSpPr>
            <a:cxnSpLocks/>
            <a:stCxn id="92" idx="3"/>
            <a:endCxn id="95" idx="6"/>
          </p:cNvCxnSpPr>
          <p:nvPr/>
        </p:nvCxnSpPr>
        <p:spPr>
          <a:xfrm rot="16200000" flipH="1" flipV="1">
            <a:off x="5034840" y="1755682"/>
            <a:ext cx="464092" cy="5981571"/>
          </a:xfrm>
          <a:prstGeom prst="curvedConnector4">
            <a:avLst>
              <a:gd name="adj1" fmla="val -75097"/>
              <a:gd name="adj2" fmla="val 40221"/>
            </a:avLst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54F2C38C-1E07-C043-BA19-B82BD4A0D8C4}"/>
              </a:ext>
            </a:extLst>
          </p:cNvPr>
          <p:cNvSpPr/>
          <p:nvPr/>
        </p:nvSpPr>
        <p:spPr>
          <a:xfrm>
            <a:off x="2060100" y="4870514"/>
            <a:ext cx="216000" cy="21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62188F8A-6078-E649-B0F9-9A09FFD38FA2}"/>
              </a:ext>
            </a:extLst>
          </p:cNvPr>
          <p:cNvCxnSpPr>
            <a:cxnSpLocks/>
            <a:stCxn id="69" idx="0"/>
            <a:endCxn id="95" idx="6"/>
          </p:cNvCxnSpPr>
          <p:nvPr/>
        </p:nvCxnSpPr>
        <p:spPr>
          <a:xfrm rot="16200000" flipV="1">
            <a:off x="3546843" y="3707772"/>
            <a:ext cx="771215" cy="3312699"/>
          </a:xfrm>
          <a:prstGeom prst="curvedConnector2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C8A6BB-23DC-2C40-AAAE-C7D6369AF98F}"/>
              </a:ext>
            </a:extLst>
          </p:cNvPr>
          <p:cNvSpPr/>
          <p:nvPr/>
        </p:nvSpPr>
        <p:spPr>
          <a:xfrm>
            <a:off x="5247575" y="4780233"/>
            <a:ext cx="1960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Neural network</a:t>
            </a:r>
          </a:p>
          <a:p>
            <a:r>
              <a:rPr lang="fr-FR" err="1"/>
              <a:t>optimized</a:t>
            </a:r>
            <a:r>
              <a:rPr lang="fr-FR"/>
              <a:t> on clicks</a:t>
            </a:r>
            <a:endParaRPr lang="en-FR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DAADF5B-687A-9341-8EAE-EA47046A0926}"/>
              </a:ext>
            </a:extLst>
          </p:cNvPr>
          <p:cNvSpPr/>
          <p:nvPr/>
        </p:nvSpPr>
        <p:spPr>
          <a:xfrm>
            <a:off x="745497" y="6478966"/>
            <a:ext cx="216000" cy="21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452603A-4942-BD40-9AFD-653171DAFBEC}"/>
              </a:ext>
            </a:extLst>
          </p:cNvPr>
          <p:cNvSpPr/>
          <p:nvPr/>
        </p:nvSpPr>
        <p:spPr>
          <a:xfrm>
            <a:off x="1541751" y="4336019"/>
            <a:ext cx="1296838" cy="1284986"/>
          </a:xfrm>
          <a:prstGeom prst="ellipse">
            <a:avLst/>
          </a:prstGeom>
          <a:solidFill>
            <a:schemeClr val="accent2">
              <a:alpha val="3851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669478D-972C-024A-84A9-77F9DA8A1153}"/>
              </a:ext>
            </a:extLst>
          </p:cNvPr>
          <p:cNvSpPr/>
          <p:nvPr/>
        </p:nvSpPr>
        <p:spPr>
          <a:xfrm>
            <a:off x="2500170" y="4110122"/>
            <a:ext cx="248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err="1"/>
              <a:t>Recommended</a:t>
            </a:r>
            <a:r>
              <a:rPr lang="fr-FR"/>
              <a:t> </a:t>
            </a:r>
            <a:r>
              <a:rPr lang="fr-FR" err="1"/>
              <a:t>products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4276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36A157-C51F-494C-97D7-5DC0E0C691DD}"/>
              </a:ext>
            </a:extLst>
          </p:cNvPr>
          <p:cNvSpPr txBox="1"/>
          <p:nvPr/>
        </p:nvSpPr>
        <p:spPr>
          <a:xfrm>
            <a:off x="620518" y="1271008"/>
            <a:ext cx="595547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fr-CA" sz="3600" b="1" err="1">
                <a:latin typeface="Helvetica" pitchFamily="2" charset="0"/>
                <a:ea typeface="Verdana"/>
                <a:cs typeface="Verdana" panose="020B0604030504040204" pitchFamily="34" charset="0"/>
              </a:rPr>
              <a:t>Locality</a:t>
            </a:r>
            <a:r>
              <a:rPr lang="fr-CA" sz="3600" b="1">
                <a:latin typeface="Helvetica" pitchFamily="2" charset="0"/>
                <a:ea typeface="Verdana"/>
                <a:cs typeface="Verdana" panose="020B0604030504040204" pitchFamily="34" charset="0"/>
              </a:rPr>
              <a:t>-sensitive </a:t>
            </a:r>
            <a:r>
              <a:rPr lang="fr-CA" sz="3600" b="1" err="1">
                <a:latin typeface="Helvetica" pitchFamily="2" charset="0"/>
                <a:ea typeface="Verdana"/>
                <a:cs typeface="Verdana" panose="020B0604030504040204" pitchFamily="34" charset="0"/>
              </a:rPr>
              <a:t>hashing</a:t>
            </a:r>
            <a:endParaRPr lang="en-US" sz="3600" b="1">
              <a:latin typeface="Helvetica" pitchFamily="2" charset="0"/>
              <a:ea typeface="Verdana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D3BEF-983F-2344-BCE0-CC5DC926C6F7}"/>
              </a:ext>
            </a:extLst>
          </p:cNvPr>
          <p:cNvSpPr txBox="1"/>
          <p:nvPr/>
        </p:nvSpPr>
        <p:spPr>
          <a:xfrm>
            <a:off x="1373777" y="3429000"/>
            <a:ext cx="103430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Helvetica" pitchFamily="2" charset="0"/>
              </a:rPr>
              <a:t> 1. </a:t>
            </a:r>
            <a:r>
              <a:rPr lang="en-GB" sz="3200" err="1">
                <a:latin typeface="Helvetica" pitchFamily="2" charset="0"/>
              </a:rPr>
              <a:t>Pr</a:t>
            </a:r>
            <a:r>
              <a:rPr lang="en-GB" sz="3200">
                <a:latin typeface="Helvetica" pitchFamily="2" charset="0"/>
              </a:rPr>
              <a:t>(h(a) == h(b)) is high if a and b are near </a:t>
            </a:r>
          </a:p>
          <a:p>
            <a:r>
              <a:rPr lang="en-GB" sz="3200">
                <a:latin typeface="Helvetica" pitchFamily="2" charset="0"/>
              </a:rPr>
              <a:t>2. </a:t>
            </a:r>
            <a:r>
              <a:rPr lang="en-GB" sz="3200" err="1">
                <a:latin typeface="Helvetica" pitchFamily="2" charset="0"/>
              </a:rPr>
              <a:t>Pr</a:t>
            </a:r>
            <a:r>
              <a:rPr lang="en-GB" sz="3200">
                <a:latin typeface="Helvetica" pitchFamily="2" charset="0"/>
              </a:rPr>
              <a:t>(h(a) == h(b)) is low if a and b are far </a:t>
            </a:r>
          </a:p>
          <a:p>
            <a:r>
              <a:rPr lang="en-GB" sz="3200">
                <a:latin typeface="Helvetica" pitchFamily="2" charset="0"/>
              </a:rPr>
              <a:t>3. Time complexity to identify close objects is sub-linear.</a:t>
            </a:r>
            <a:endParaRPr lang="en-FR" sz="320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34F52-64EF-3149-B739-7E23F424966A}"/>
              </a:ext>
            </a:extLst>
          </p:cNvPr>
          <p:cNvSpPr txBox="1"/>
          <p:nvPr/>
        </p:nvSpPr>
        <p:spPr>
          <a:xfrm>
            <a:off x="620518" y="2381074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Here we want to </a:t>
            </a:r>
            <a:r>
              <a:rPr lang="en-US" sz="3600">
                <a:solidFill>
                  <a:srgbClr val="0070C0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maximize</a:t>
            </a:r>
            <a:r>
              <a:rPr lang="en-US" sz="36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collisions.</a:t>
            </a:r>
          </a:p>
        </p:txBody>
      </p:sp>
    </p:spTree>
    <p:extLst>
      <p:ext uri="{BB962C8B-B14F-4D97-AF65-F5344CB8AC3E}">
        <p14:creationId xmlns:p14="http://schemas.microsoft.com/office/powerpoint/2010/main" val="1021008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36A157-C51F-494C-97D7-5DC0E0C691DD}"/>
              </a:ext>
            </a:extLst>
          </p:cNvPr>
          <p:cNvSpPr txBox="1"/>
          <p:nvPr/>
        </p:nvSpPr>
        <p:spPr>
          <a:xfrm>
            <a:off x="620518" y="1271008"/>
            <a:ext cx="595547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fr-CA" sz="3600" b="1" err="1">
                <a:latin typeface="Helvetica" pitchFamily="2" charset="0"/>
                <a:ea typeface="Verdana"/>
                <a:cs typeface="Verdana" panose="020B0604030504040204" pitchFamily="34" charset="0"/>
              </a:rPr>
              <a:t>Locality</a:t>
            </a:r>
            <a:r>
              <a:rPr lang="fr-CA" sz="3600" b="1">
                <a:latin typeface="Helvetica" pitchFamily="2" charset="0"/>
                <a:ea typeface="Verdana"/>
                <a:cs typeface="Verdana" panose="020B0604030504040204" pitchFamily="34" charset="0"/>
              </a:rPr>
              <a:t>-sensitive </a:t>
            </a:r>
            <a:r>
              <a:rPr lang="fr-CA" sz="3600" b="1" err="1">
                <a:latin typeface="Helvetica" pitchFamily="2" charset="0"/>
                <a:ea typeface="Verdana"/>
                <a:cs typeface="Verdana" panose="020B0604030504040204" pitchFamily="34" charset="0"/>
              </a:rPr>
              <a:t>hashing</a:t>
            </a:r>
            <a:endParaRPr lang="en-US" sz="3600" b="1">
              <a:latin typeface="Helvetica" pitchFamily="2" charset="0"/>
              <a:ea typeface="Verdana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34F52-64EF-3149-B739-7E23F424966A}"/>
              </a:ext>
            </a:extLst>
          </p:cNvPr>
          <p:cNvSpPr txBox="1"/>
          <p:nvPr/>
        </p:nvSpPr>
        <p:spPr>
          <a:xfrm>
            <a:off x="620518" y="2381074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Example : bit sampling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6BAC15-8D77-46B8-BE69-ECA8B9BFC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8" y="3214687"/>
            <a:ext cx="9644063" cy="428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8FAAA-8F83-479B-A51F-06A04E1C4941}"/>
              </a:ext>
            </a:extLst>
          </p:cNvPr>
          <p:cNvSpPr/>
          <p:nvPr/>
        </p:nvSpPr>
        <p:spPr>
          <a:xfrm>
            <a:off x="6981825" y="3214687"/>
            <a:ext cx="657225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D3C59DC-881D-48A7-A3AA-F9A6921053AA}"/>
              </a:ext>
            </a:extLst>
          </p:cNvPr>
          <p:cNvSpPr txBox="1"/>
          <p:nvPr/>
        </p:nvSpPr>
        <p:spPr>
          <a:xfrm>
            <a:off x="1269037" y="3748087"/>
            <a:ext cx="5516254" cy="138499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i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Hashing functions : </a:t>
            </a:r>
            <a:r>
              <a:rPr lang="en-US" sz="1400" i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h_i</a:t>
            </a:r>
            <a:r>
              <a:rPr lang="en-US" sz="1400" i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: x </a:t>
            </a:r>
            <a:r>
              <a:rPr lang="en-US" sz="1400" i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 x[</a:t>
            </a:r>
            <a:r>
              <a:rPr lang="en-US" sz="1400" i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i</a:t>
            </a:r>
            <a:r>
              <a:rPr lang="en-US" sz="1400" i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]</a:t>
            </a:r>
            <a:r>
              <a:rPr lang="en-US" sz="1400" i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for </a:t>
            </a:r>
            <a:r>
              <a:rPr lang="en-US" sz="1400" i="1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1400" i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in [0,n-1]</a:t>
            </a:r>
          </a:p>
          <a:p>
            <a:endParaRPr lang="en-US" sz="1400" i="1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i="1">
                <a:latin typeface="Helvetica"/>
                <a:ea typeface="Verdana"/>
                <a:cs typeface="Verdana" panose="020B0604030504040204" pitchFamily="34" charset="0"/>
              </a:rPr>
              <a:t>P(h(a)==h(b)) = 1 – d/n</a:t>
            </a:r>
          </a:p>
          <a:p>
            <a:endParaRPr lang="en-US" sz="1400" i="1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400" i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Then we can combine hashing functions to achieve better accuracy.</a:t>
            </a:r>
          </a:p>
          <a:p>
            <a:endParaRPr lang="en-US" sz="1400" i="1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51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36A157-C51F-494C-97D7-5DC0E0C691DD}"/>
              </a:ext>
            </a:extLst>
          </p:cNvPr>
          <p:cNvSpPr txBox="1"/>
          <p:nvPr/>
        </p:nvSpPr>
        <p:spPr>
          <a:xfrm>
            <a:off x="620518" y="1271008"/>
            <a:ext cx="595547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fr-CA" sz="3600" b="1" err="1">
                <a:latin typeface="Helvetica" pitchFamily="2" charset="0"/>
                <a:ea typeface="Verdana"/>
                <a:cs typeface="Verdana" panose="020B0604030504040204" pitchFamily="34" charset="0"/>
              </a:rPr>
              <a:t>Locality</a:t>
            </a:r>
            <a:r>
              <a:rPr lang="fr-CA" sz="3600" b="1">
                <a:latin typeface="Helvetica" pitchFamily="2" charset="0"/>
                <a:ea typeface="Verdana"/>
                <a:cs typeface="Verdana" panose="020B0604030504040204" pitchFamily="34" charset="0"/>
              </a:rPr>
              <a:t>-sensitive </a:t>
            </a:r>
            <a:r>
              <a:rPr lang="fr-CA" sz="3600" b="1" err="1">
                <a:latin typeface="Helvetica" pitchFamily="2" charset="0"/>
                <a:ea typeface="Verdana"/>
                <a:cs typeface="Verdana" panose="020B0604030504040204" pitchFamily="34" charset="0"/>
              </a:rPr>
              <a:t>hashing</a:t>
            </a:r>
            <a:endParaRPr lang="en-US" sz="3600" b="1">
              <a:latin typeface="Helvetica" pitchFamily="2" charset="0"/>
              <a:ea typeface="Verdana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34F52-64EF-3149-B739-7E23F424966A}"/>
              </a:ext>
            </a:extLst>
          </p:cNvPr>
          <p:cNvSpPr txBox="1"/>
          <p:nvPr/>
        </p:nvSpPr>
        <p:spPr>
          <a:xfrm>
            <a:off x="620518" y="2381074"/>
            <a:ext cx="754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Other technique : random projection</a:t>
            </a:r>
          </a:p>
        </p:txBody>
      </p:sp>
    </p:spTree>
    <p:extLst>
      <p:ext uri="{BB962C8B-B14F-4D97-AF65-F5344CB8AC3E}">
        <p14:creationId xmlns:p14="http://schemas.microsoft.com/office/powerpoint/2010/main" val="3765595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erson standing in front of a tree&#10;&#10;Description generated with high confidence">
            <a:extLst>
              <a:ext uri="{FF2B5EF4-FFF2-40B4-BE49-F238E27FC236}">
                <a16:creationId xmlns:a16="http://schemas.microsoft.com/office/drawing/2014/main" id="{AB538664-8BF8-49FA-8EDB-15D92062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5391" y="-74111"/>
            <a:ext cx="19007666" cy="701909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2EA8658-7D86-43A3-802F-3DE3B01712EB}"/>
              </a:ext>
            </a:extLst>
          </p:cNvPr>
          <p:cNvSpPr/>
          <p:nvPr/>
        </p:nvSpPr>
        <p:spPr>
          <a:xfrm>
            <a:off x="838201" y="714375"/>
            <a:ext cx="1690314" cy="62865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820B4D0-46B5-4FF5-A56D-D5ED8DAC7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b="1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4201200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Delaunay Graph (&lt;1975)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6400"/>
            <a:ext cx="10515600" cy="112776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/>
              <a:t>All points </a:t>
            </a:r>
            <a:r>
              <a:rPr lang="fr-FR" err="1"/>
              <a:t>within</a:t>
            </a:r>
            <a:r>
              <a:rPr lang="fr-FR"/>
              <a:t> a </a:t>
            </a:r>
            <a:r>
              <a:rPr lang="fr-FR" err="1"/>
              <a:t>Voronoï</a:t>
            </a:r>
            <a:r>
              <a:rPr lang="fr-FR"/>
              <a:t> </a:t>
            </a:r>
            <a:r>
              <a:rPr lang="fr-FR" err="1"/>
              <a:t>tile</a:t>
            </a:r>
            <a:r>
              <a:rPr lang="fr-FR"/>
              <a:t> have </a:t>
            </a:r>
            <a:r>
              <a:rPr lang="fr-FR" err="1"/>
              <a:t>contained</a:t>
            </a:r>
            <a:r>
              <a:rPr lang="fr-FR"/>
              <a:t> </a:t>
            </a:r>
            <a:r>
              <a:rPr lang="fr-FR" err="1"/>
              <a:t>blue</a:t>
            </a:r>
            <a:r>
              <a:rPr lang="fr-FR"/>
              <a:t> point as </a:t>
            </a:r>
            <a:r>
              <a:rPr lang="fr-FR" err="1"/>
              <a:t>their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.</a:t>
            </a:r>
          </a:p>
          <a:p>
            <a:pPr marL="0" indent="0">
              <a:buNone/>
            </a:pPr>
            <a:r>
              <a:rPr lang="fr-FR"/>
              <a:t>Don’t </a:t>
            </a:r>
            <a:r>
              <a:rPr lang="fr-FR" err="1"/>
              <a:t>expect</a:t>
            </a:r>
            <a:r>
              <a:rPr lang="fr-FR"/>
              <a:t> to have Log(N) by </a:t>
            </a:r>
            <a:r>
              <a:rPr lang="fr-FR" err="1"/>
              <a:t>navigating</a:t>
            </a:r>
            <a:r>
              <a:rPr lang="fr-FR"/>
              <a:t> the graph </a:t>
            </a:r>
            <a:r>
              <a:rPr lang="fr-FR" err="1"/>
              <a:t>naïvely</a:t>
            </a:r>
            <a:r>
              <a:rPr lang="fr-FR"/>
              <a:t> ! </a:t>
            </a:r>
            <a:r>
              <a:rPr lang="fr-FR" err="1"/>
              <a:t>Needs</a:t>
            </a:r>
            <a:r>
              <a:rPr lang="fr-FR"/>
              <a:t> post </a:t>
            </a:r>
            <a:r>
              <a:rPr lang="fr-FR" err="1"/>
              <a:t>processing</a:t>
            </a:r>
            <a:endParaRPr lang="fr-FR"/>
          </a:p>
          <a:p>
            <a:pPr marL="0" indent="0">
              <a:buNone/>
            </a:pPr>
            <a:r>
              <a:rPr lang="fr-FR" err="1"/>
              <a:t>Does</a:t>
            </a:r>
            <a:r>
              <a:rPr lang="fr-FR"/>
              <a:t> not wok in high dimension </a:t>
            </a:r>
            <a:r>
              <a:rPr lang="fr-FR" err="1"/>
              <a:t>space</a:t>
            </a:r>
            <a:r>
              <a:rPr lang="fr-FR"/>
              <a:t> ! (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many</a:t>
            </a:r>
            <a:r>
              <a:rPr lang="fr-FR"/>
              <a:t> connections, </a:t>
            </a:r>
            <a:r>
              <a:rPr lang="fr-FR" err="1"/>
              <a:t>too</a:t>
            </a:r>
            <a:r>
              <a:rPr lang="fr-FR"/>
              <a:t> slow)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25336D-B01D-4B4A-9331-A7255F9F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77" y="1462087"/>
            <a:ext cx="6257925" cy="39338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637AB20-5710-43BB-B655-8E819CCF5D87}"/>
              </a:ext>
            </a:extLst>
          </p:cNvPr>
          <p:cNvSpPr/>
          <p:nvPr/>
        </p:nvSpPr>
        <p:spPr>
          <a:xfrm>
            <a:off x="7635240" y="1630680"/>
            <a:ext cx="2110740" cy="396240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item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DA75A20-026D-4BA1-A289-CF63AEF32688}"/>
              </a:ext>
            </a:extLst>
          </p:cNvPr>
          <p:cNvSpPr/>
          <p:nvPr/>
        </p:nvSpPr>
        <p:spPr>
          <a:xfrm>
            <a:off x="7635240" y="2194560"/>
            <a:ext cx="2110740" cy="396240"/>
          </a:xfrm>
          <a:prstGeom prst="roundRect">
            <a:avLst/>
          </a:prstGeom>
          <a:solidFill>
            <a:srgbClr val="0F87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Voronoï</a:t>
            </a:r>
            <a:r>
              <a:rPr lang="fr-FR"/>
              <a:t> </a:t>
            </a:r>
            <a:r>
              <a:rPr lang="fr-FR" err="1"/>
              <a:t>diagram</a:t>
            </a:r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325357A-B65D-4E00-B8DA-E01701963965}"/>
              </a:ext>
            </a:extLst>
          </p:cNvPr>
          <p:cNvSpPr/>
          <p:nvPr/>
        </p:nvSpPr>
        <p:spPr>
          <a:xfrm>
            <a:off x="7635240" y="2773680"/>
            <a:ext cx="2110740" cy="396240"/>
          </a:xfrm>
          <a:prstGeom prst="roundRect">
            <a:avLst/>
          </a:prstGeom>
          <a:solidFill>
            <a:srgbClr val="FF1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Delaunay graph</a:t>
            </a:r>
          </a:p>
        </p:txBody>
      </p:sp>
    </p:spTree>
    <p:extLst>
      <p:ext uri="{BB962C8B-B14F-4D97-AF65-F5344CB8AC3E}">
        <p14:creationId xmlns:p14="http://schemas.microsoft.com/office/powerpoint/2010/main" val="390472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NSW (Navigable </a:t>
            </a:r>
            <a:r>
              <a:rPr lang="fr-FR">
                <a:solidFill>
                  <a:srgbClr val="C00000"/>
                </a:solidFill>
              </a:rPr>
              <a:t>Small World</a:t>
            </a:r>
            <a:r>
              <a:rPr lang="fr-FR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61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i="1"/>
              <a:t>« All people are six or </a:t>
            </a:r>
            <a:r>
              <a:rPr lang="fr-FR" i="1" err="1"/>
              <a:t>fewer</a:t>
            </a:r>
            <a:r>
              <a:rPr lang="fr-FR" i="1"/>
              <a:t> social connections </a:t>
            </a:r>
            <a:r>
              <a:rPr lang="fr-FR" i="1" err="1"/>
              <a:t>from</a:t>
            </a:r>
            <a:r>
              <a:rPr lang="fr-FR" i="1"/>
              <a:t> </a:t>
            </a:r>
            <a:r>
              <a:rPr lang="fr-FR" i="1" err="1"/>
              <a:t>each</a:t>
            </a:r>
            <a:r>
              <a:rPr lang="fr-FR" i="1"/>
              <a:t> </a:t>
            </a:r>
            <a:r>
              <a:rPr lang="fr-FR" i="1" err="1"/>
              <a:t>other</a:t>
            </a:r>
            <a:r>
              <a:rPr lang="fr-FR" i="1"/>
              <a:t> »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6459AF-B4C9-4722-978F-43E7278D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17" y="2352676"/>
            <a:ext cx="4630357" cy="34465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58EAF4A-7592-4491-AB22-938E3707231D}"/>
              </a:ext>
            </a:extLst>
          </p:cNvPr>
          <p:cNvSpPr txBox="1"/>
          <p:nvPr/>
        </p:nvSpPr>
        <p:spPr>
          <a:xfrm>
            <a:off x="1228724" y="2166223"/>
            <a:ext cx="511492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First </a:t>
            </a:r>
            <a:r>
              <a:rPr lang="fr-FR" err="1"/>
              <a:t>manuscript</a:t>
            </a:r>
            <a:r>
              <a:rPr lang="fr-FR"/>
              <a:t> </a:t>
            </a:r>
            <a:r>
              <a:rPr lang="fr-FR" err="1"/>
              <a:t>written</a:t>
            </a:r>
            <a:r>
              <a:rPr lang="fr-FR"/>
              <a:t> in ~1950 in Paris Sorbonne and </a:t>
            </a:r>
            <a:r>
              <a:rPr lang="fr-FR" err="1"/>
              <a:t>circulated</a:t>
            </a:r>
            <a:r>
              <a:rPr lang="fr-FR"/>
              <a:t> a lots. Milgram </a:t>
            </a:r>
            <a:r>
              <a:rPr lang="fr-FR" err="1"/>
              <a:t>took</a:t>
            </a:r>
            <a:r>
              <a:rPr lang="fr-FR"/>
              <a:t> up </a:t>
            </a:r>
            <a:r>
              <a:rPr lang="fr-FR" err="1"/>
              <a:t>experiments</a:t>
            </a:r>
            <a:r>
              <a:rPr lang="fr-FR"/>
              <a:t> 20 </a:t>
            </a:r>
            <a:r>
              <a:rPr lang="fr-FR" err="1"/>
              <a:t>years</a:t>
            </a:r>
            <a:r>
              <a:rPr lang="fr-FR"/>
              <a:t> </a:t>
            </a:r>
            <a:r>
              <a:rPr lang="fr-FR" err="1"/>
              <a:t>later</a:t>
            </a:r>
            <a:r>
              <a:rPr lang="fr-FR"/>
              <a:t> : </a:t>
            </a:r>
            <a:r>
              <a:rPr lang="fr-FR" err="1"/>
              <a:t>take</a:t>
            </a:r>
            <a:r>
              <a:rPr lang="fr-FR"/>
              <a:t> </a:t>
            </a:r>
            <a:r>
              <a:rPr lang="fr-FR" err="1"/>
              <a:t>two</a:t>
            </a:r>
            <a:r>
              <a:rPr lang="fr-FR"/>
              <a:t> </a:t>
            </a:r>
            <a:r>
              <a:rPr lang="fr-FR" err="1"/>
              <a:t>random</a:t>
            </a:r>
            <a:r>
              <a:rPr lang="fr-FR"/>
              <a:t> </a:t>
            </a:r>
            <a:r>
              <a:rPr lang="fr-FR" err="1"/>
              <a:t>persons</a:t>
            </a:r>
            <a:r>
              <a:rPr lang="fr-FR"/>
              <a:t> and </a:t>
            </a:r>
            <a:r>
              <a:rPr lang="fr-FR" err="1"/>
              <a:t>see</a:t>
            </a:r>
            <a:r>
              <a:rPr lang="fr-FR"/>
              <a:t> if/how the </a:t>
            </a:r>
            <a:r>
              <a:rPr lang="fr-FR" err="1"/>
              <a:t>origin</a:t>
            </a:r>
            <a:r>
              <a:rPr lang="fr-FR"/>
              <a:t> can manage to contact the destination.</a:t>
            </a:r>
          </a:p>
          <a:p>
            <a:pPr marL="0" indent="0">
              <a:buNone/>
            </a:pPr>
            <a:endParaRPr lang="fr-FR" sz="2000" b="1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sz="2000" b="1">
                <a:sym typeface="Wingdings" panose="05000000000000000000" pitchFamily="2" charset="2"/>
              </a:rPr>
              <a:t>Small world </a:t>
            </a:r>
            <a:r>
              <a:rPr lang="fr-FR" sz="2000" b="1" err="1">
                <a:sym typeface="Wingdings" panose="05000000000000000000" pitchFamily="2" charset="2"/>
              </a:rPr>
              <a:t>property</a:t>
            </a:r>
            <a:r>
              <a:rPr lang="fr-FR" sz="2000" b="1">
                <a:sym typeface="Wingdings" panose="05000000000000000000" pitchFamily="2" charset="2"/>
              </a:rPr>
              <a:t> </a:t>
            </a:r>
            <a:r>
              <a:rPr lang="fr-FR" sz="2000" b="1" err="1">
                <a:sym typeface="Wingdings" panose="05000000000000000000" pitchFamily="2" charset="2"/>
              </a:rPr>
              <a:t>exists</a:t>
            </a:r>
            <a:r>
              <a:rPr lang="fr-FR" sz="2000" b="1">
                <a:sym typeface="Wingdings" panose="05000000000000000000" pitchFamily="2" charset="2"/>
              </a:rPr>
              <a:t> in the nature !</a:t>
            </a:r>
          </a:p>
        </p:txBody>
      </p:sp>
    </p:spTree>
    <p:extLst>
      <p:ext uri="{BB962C8B-B14F-4D97-AF65-F5344CB8AC3E}">
        <p14:creationId xmlns:p14="http://schemas.microsoft.com/office/powerpoint/2010/main" val="603386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NSW (Navigable </a:t>
            </a:r>
            <a:r>
              <a:rPr lang="fr-FR">
                <a:solidFill>
                  <a:srgbClr val="C00000"/>
                </a:solidFill>
              </a:rPr>
              <a:t>Small World</a:t>
            </a:r>
            <a:r>
              <a:rPr lang="fr-FR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662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/>
              <a:t>How do </a:t>
            </a:r>
            <a:r>
              <a:rPr lang="fr-FR" b="1" err="1"/>
              <a:t>we</a:t>
            </a:r>
            <a:r>
              <a:rPr lang="fr-FR" b="1"/>
              <a:t> </a:t>
            </a:r>
            <a:r>
              <a:rPr lang="fr-FR" b="1" err="1"/>
              <a:t>create</a:t>
            </a:r>
            <a:r>
              <a:rPr lang="fr-FR" b="1"/>
              <a:t> small world network ?</a:t>
            </a:r>
          </a:p>
          <a:p>
            <a:pPr marL="0" indent="0">
              <a:buNone/>
            </a:pPr>
            <a:r>
              <a:rPr lang="fr-FR"/>
              <a:t>In social networks : Dual Phase Evolution</a:t>
            </a:r>
          </a:p>
          <a:p>
            <a:pPr marL="0" indent="0">
              <a:buNone/>
            </a:pPr>
            <a:r>
              <a:rPr lang="fr-FR" b="1"/>
              <a:t>Local phase : </a:t>
            </a:r>
            <a:r>
              <a:rPr lang="fr-FR"/>
              <a:t>people </a:t>
            </a:r>
            <a:r>
              <a:rPr lang="fr-FR" err="1"/>
              <a:t>spend</a:t>
            </a:r>
            <a:r>
              <a:rPr lang="fr-FR"/>
              <a:t> </a:t>
            </a:r>
            <a:r>
              <a:rPr lang="fr-FR" err="1"/>
              <a:t>most</a:t>
            </a:r>
            <a:r>
              <a:rPr lang="fr-FR"/>
              <a:t> of </a:t>
            </a:r>
            <a:r>
              <a:rPr lang="fr-FR" err="1"/>
              <a:t>their</a:t>
            </a:r>
            <a:r>
              <a:rPr lang="fr-FR"/>
              <a:t> time </a:t>
            </a:r>
            <a:r>
              <a:rPr lang="fr-FR" err="1"/>
              <a:t>with</a:t>
            </a:r>
            <a:r>
              <a:rPr lang="fr-FR"/>
              <a:t> people </a:t>
            </a:r>
            <a:r>
              <a:rPr lang="fr-FR" err="1"/>
              <a:t>they</a:t>
            </a:r>
            <a:r>
              <a:rPr lang="fr-FR"/>
              <a:t> know</a:t>
            </a:r>
          </a:p>
          <a:p>
            <a:pPr marL="0" indent="0">
              <a:buNone/>
            </a:pPr>
            <a:r>
              <a:rPr lang="fr-FR" b="1"/>
              <a:t>Global phase</a:t>
            </a:r>
            <a:r>
              <a:rPr lang="fr-FR"/>
              <a:t> : party/</a:t>
            </a:r>
            <a:r>
              <a:rPr lang="fr-FR" err="1"/>
              <a:t>event</a:t>
            </a:r>
            <a:r>
              <a:rPr lang="fr-FR"/>
              <a:t>/</a:t>
            </a:r>
            <a:r>
              <a:rPr lang="fr-FR" err="1"/>
              <a:t>hollidays</a:t>
            </a:r>
            <a:r>
              <a:rPr lang="fr-FR"/>
              <a:t>, </a:t>
            </a:r>
            <a:r>
              <a:rPr lang="fr-FR" err="1"/>
              <a:t>where</a:t>
            </a:r>
            <a:r>
              <a:rPr lang="fr-FR"/>
              <a:t> people </a:t>
            </a:r>
            <a:r>
              <a:rPr lang="fr-FR" err="1"/>
              <a:t>interact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people </a:t>
            </a:r>
            <a:r>
              <a:rPr lang="fr-FR" err="1"/>
              <a:t>they</a:t>
            </a:r>
            <a:r>
              <a:rPr lang="fr-FR"/>
              <a:t> </a:t>
            </a:r>
            <a:r>
              <a:rPr lang="fr-FR" err="1"/>
              <a:t>don’t</a:t>
            </a:r>
            <a:r>
              <a:rPr lang="fr-FR"/>
              <a:t> know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 b="1"/>
              <a:t>Links</a:t>
            </a:r>
            <a:r>
              <a:rPr lang="fr-FR"/>
              <a:t> are </a:t>
            </a:r>
            <a:r>
              <a:rPr lang="fr-FR" err="1"/>
              <a:t>created</a:t>
            </a:r>
            <a:r>
              <a:rPr lang="fr-FR"/>
              <a:t> </a:t>
            </a:r>
            <a:r>
              <a:rPr lang="fr-FR" err="1"/>
              <a:t>during</a:t>
            </a:r>
            <a:r>
              <a:rPr lang="fr-FR"/>
              <a:t> global phases, </a:t>
            </a:r>
            <a:r>
              <a:rPr lang="fr-FR" err="1"/>
              <a:t>refined</a:t>
            </a:r>
            <a:r>
              <a:rPr lang="fr-FR"/>
              <a:t>/</a:t>
            </a:r>
            <a:r>
              <a:rPr lang="fr-FR" err="1"/>
              <a:t>destroyed</a:t>
            </a:r>
            <a:r>
              <a:rPr lang="fr-FR"/>
              <a:t> in local phase.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30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Small world network :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enough</a:t>
            </a:r>
            <a:r>
              <a:rPr lang="fr-FR"/>
              <a:t>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C2EB57-29BE-427A-9BD0-053ACE15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2" y="1411507"/>
            <a:ext cx="6734175" cy="48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7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NSW (</a:t>
            </a:r>
            <a:r>
              <a:rPr lang="fr-FR">
                <a:solidFill>
                  <a:srgbClr val="C00000"/>
                </a:solidFill>
              </a:rPr>
              <a:t>Navigable</a:t>
            </a:r>
            <a:r>
              <a:rPr lang="fr-FR"/>
              <a:t> Small World)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51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3200">
                <a:solidFill>
                  <a:srgbClr val="C00000"/>
                </a:solidFill>
              </a:rPr>
              <a:t>Navigable</a:t>
            </a:r>
            <a:r>
              <a:rPr lang="fr-FR" sz="3200"/>
              <a:t> </a:t>
            </a:r>
            <a:r>
              <a:rPr lang="fr-FR" sz="3200" err="1"/>
              <a:t>property</a:t>
            </a:r>
            <a:r>
              <a:rPr lang="fr-FR" sz="3200"/>
              <a:t> </a:t>
            </a:r>
            <a:r>
              <a:rPr lang="fr-FR" sz="3200" err="1"/>
              <a:t>guarantees</a:t>
            </a:r>
            <a:r>
              <a:rPr lang="fr-FR" sz="3200"/>
              <a:t> </a:t>
            </a:r>
            <a:r>
              <a:rPr lang="fr-FR" sz="3200" err="1"/>
              <a:t>that</a:t>
            </a:r>
            <a:r>
              <a:rPr lang="fr-FR" sz="3200"/>
              <a:t> </a:t>
            </a:r>
            <a:r>
              <a:rPr lang="fr-FR" sz="3200" err="1"/>
              <a:t>greedy</a:t>
            </a:r>
            <a:r>
              <a:rPr lang="fr-FR" sz="3200"/>
              <a:t> </a:t>
            </a:r>
            <a:r>
              <a:rPr lang="fr-FR" sz="3200" err="1"/>
              <a:t>algorithm</a:t>
            </a:r>
            <a:r>
              <a:rPr lang="fr-FR" sz="3200"/>
              <a:t> </a:t>
            </a:r>
            <a:r>
              <a:rPr lang="fr-FR" sz="3200" err="1"/>
              <a:t>is</a:t>
            </a:r>
            <a:r>
              <a:rPr lang="fr-FR" sz="3200"/>
              <a:t> </a:t>
            </a:r>
            <a:r>
              <a:rPr lang="fr-FR" sz="3200" err="1"/>
              <a:t>likely</a:t>
            </a:r>
            <a:r>
              <a:rPr lang="fr-FR" sz="3200"/>
              <a:t> to </a:t>
            </a:r>
            <a:r>
              <a:rPr lang="fr-FR" sz="3200" err="1"/>
              <a:t>stay</a:t>
            </a:r>
            <a:r>
              <a:rPr lang="fr-FR" sz="3200"/>
              <a:t> on the </a:t>
            </a:r>
            <a:r>
              <a:rPr lang="fr-FR" sz="3200" err="1"/>
              <a:t>sortest</a:t>
            </a:r>
            <a:r>
              <a:rPr lang="fr-FR" sz="3200"/>
              <a:t> </a:t>
            </a:r>
            <a:r>
              <a:rPr lang="fr-FR" sz="3200" err="1"/>
              <a:t>path</a:t>
            </a:r>
            <a:r>
              <a:rPr lang="fr-FR" sz="3200"/>
              <a:t>.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 b="1"/>
              <a:t>Construction</a:t>
            </a:r>
            <a:r>
              <a:rPr lang="fr-FR"/>
              <a:t> : </a:t>
            </a:r>
            <a:r>
              <a:rPr lang="fr-FR" err="1"/>
              <a:t>try</a:t>
            </a:r>
            <a:r>
              <a:rPr lang="fr-FR"/>
              <a:t> to enforce </a:t>
            </a:r>
            <a:r>
              <a:rPr lang="fr-FR" err="1"/>
              <a:t>every</a:t>
            </a:r>
            <a:r>
              <a:rPr lang="fr-FR"/>
              <a:t> </a:t>
            </a:r>
            <a:r>
              <a:rPr lang="fr-FR" err="1"/>
              <a:t>node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connected</a:t>
            </a:r>
            <a:r>
              <a:rPr lang="fr-FR"/>
              <a:t> to </a:t>
            </a:r>
            <a:r>
              <a:rPr lang="fr-FR" err="1"/>
              <a:t>its</a:t>
            </a:r>
            <a:r>
              <a:rPr lang="fr-FR"/>
              <a:t> M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neighbors</a:t>
            </a:r>
            <a:r>
              <a:rPr lang="fr-FR"/>
              <a:t>. </a:t>
            </a:r>
          </a:p>
          <a:p>
            <a:pPr marL="0" indent="0">
              <a:buNone/>
            </a:pPr>
            <a:r>
              <a:rPr lang="fr-FR" b="1" err="1"/>
              <a:t>Search</a:t>
            </a:r>
            <a:r>
              <a:rPr lang="fr-FR"/>
              <a:t> : BFS (</a:t>
            </a:r>
            <a:r>
              <a:rPr lang="fr-FR" err="1"/>
              <a:t>piorize</a:t>
            </a:r>
            <a:r>
              <a:rPr lang="fr-FR"/>
              <a:t> </a:t>
            </a:r>
            <a:r>
              <a:rPr lang="fr-FR" err="1"/>
              <a:t>neighbors</a:t>
            </a:r>
            <a:r>
              <a:rPr lang="fr-FR"/>
              <a:t> </a:t>
            </a:r>
            <a:r>
              <a:rPr lang="fr-FR" err="1"/>
              <a:t>nearest</a:t>
            </a:r>
            <a:r>
              <a:rPr lang="fr-FR"/>
              <a:t> to the </a:t>
            </a:r>
            <a:r>
              <a:rPr lang="fr-FR" err="1"/>
              <a:t>query</a:t>
            </a:r>
            <a:r>
              <a:rPr lang="fr-FR"/>
              <a:t>), </a:t>
            </a:r>
            <a:r>
              <a:rPr lang="fr-FR" err="1"/>
              <a:t>with</a:t>
            </a:r>
            <a:r>
              <a:rPr lang="fr-FR"/>
              <a:t> stop condition : </a:t>
            </a:r>
            <a:r>
              <a:rPr lang="fr-FR" err="1"/>
              <a:t>Worst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</a:t>
            </a:r>
            <a:r>
              <a:rPr lang="fr-FR" err="1"/>
              <a:t>found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better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best candidate to </a:t>
            </a:r>
            <a:r>
              <a:rPr lang="fr-FR" err="1"/>
              <a:t>visit</a:t>
            </a:r>
            <a:r>
              <a:rPr lang="fr-FR"/>
              <a:t>.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Works not 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bad</a:t>
            </a:r>
            <a:r>
              <a:rPr lang="fr-FR"/>
              <a:t> but performance </a:t>
            </a:r>
            <a:r>
              <a:rPr lang="fr-FR" err="1"/>
              <a:t>degradations</a:t>
            </a:r>
            <a:r>
              <a:rPr lang="fr-FR"/>
              <a:t> in </a:t>
            </a:r>
            <a:r>
              <a:rPr lang="fr-FR" err="1"/>
              <a:t>low</a:t>
            </a:r>
            <a:r>
              <a:rPr lang="fr-FR"/>
              <a:t> dimension / </a:t>
            </a:r>
            <a:r>
              <a:rPr lang="fr-FR" err="1"/>
              <a:t>clustered</a:t>
            </a:r>
            <a:r>
              <a:rPr lang="fr-FR"/>
              <a:t> graph.</a:t>
            </a:r>
          </a:p>
        </p:txBody>
      </p:sp>
    </p:spTree>
    <p:extLst>
      <p:ext uri="{BB962C8B-B14F-4D97-AF65-F5344CB8AC3E}">
        <p14:creationId xmlns:p14="http://schemas.microsoft.com/office/powerpoint/2010/main" val="1380585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HNSW (</a:t>
            </a:r>
            <a:r>
              <a:rPr lang="fr-FR" err="1">
                <a:solidFill>
                  <a:srgbClr val="C00000"/>
                </a:solidFill>
              </a:rPr>
              <a:t>Hierarchical</a:t>
            </a:r>
            <a:r>
              <a:rPr lang="fr-FR"/>
              <a:t> NSW)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11840" cy="4239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err="1"/>
              <a:t>Idea</a:t>
            </a:r>
            <a:endParaRPr lang="fr-FR" b="1"/>
          </a:p>
          <a:p>
            <a:pPr marL="0" indent="0">
              <a:buNone/>
            </a:pPr>
            <a:r>
              <a:rPr lang="fr-FR">
                <a:hlinkClick r:id="rId2"/>
              </a:rPr>
              <a:t>https://arxiv.org/ftp/arxiv/papers/1603/1603.09320.pdf</a:t>
            </a:r>
            <a:endParaRPr lang="fr-FR" b="1"/>
          </a:p>
          <a:p>
            <a:pPr marL="0" indent="0">
              <a:buNone/>
            </a:pPr>
            <a:r>
              <a:rPr lang="fr-FR" err="1"/>
              <a:t>Add</a:t>
            </a:r>
            <a:r>
              <a:rPr lang="fr-FR"/>
              <a:t> ‘highways’ to NSW</a:t>
            </a:r>
          </a:p>
          <a:p>
            <a:pPr marL="0" indent="0">
              <a:buNone/>
            </a:pP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idea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skip-</a:t>
            </a:r>
            <a:r>
              <a:rPr lang="fr-FR" err="1"/>
              <a:t>list</a:t>
            </a:r>
            <a:r>
              <a:rPr lang="fr-FR"/>
              <a:t> and post-</a:t>
            </a:r>
            <a:r>
              <a:rPr lang="fr-FR" err="1"/>
              <a:t>processing</a:t>
            </a:r>
            <a:r>
              <a:rPr lang="fr-FR"/>
              <a:t> on Delaunay Graph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0E6331-755B-4F57-8B4A-748C19F47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3996229"/>
            <a:ext cx="7443787" cy="26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5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Outline</a:t>
            </a:r>
            <a:endParaRPr lang="fr-FR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13A1308D-180A-49F5-9C85-E1022B32DB44}"/>
              </a:ext>
            </a:extLst>
          </p:cNvPr>
          <p:cNvSpPr txBox="1"/>
          <p:nvPr/>
        </p:nvSpPr>
        <p:spPr>
          <a:xfrm>
            <a:off x="620518" y="2539313"/>
            <a:ext cx="50113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Motivation</a:t>
            </a:r>
          </a:p>
          <a:p>
            <a:r>
              <a:rPr lang="en-US" sz="30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Overview of KNN algorithms</a:t>
            </a:r>
          </a:p>
          <a:p>
            <a:r>
              <a:rPr lang="en-US" sz="3000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Hnsw</a:t>
            </a:r>
            <a:r>
              <a:rPr lang="en-US" sz="30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deep dive</a:t>
            </a:r>
          </a:p>
          <a:p>
            <a:r>
              <a:rPr lang="en-US" sz="30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Quantization</a:t>
            </a:r>
            <a:endParaRPr lang="en-FR" sz="300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15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HNSW - Construction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9DA76A3-5BF9-44DE-8647-8EDE45EDA333}"/>
              </a:ext>
            </a:extLst>
          </p:cNvPr>
          <p:cNvSpPr txBox="1"/>
          <p:nvPr/>
        </p:nvSpPr>
        <p:spPr>
          <a:xfrm>
            <a:off x="409574" y="1428750"/>
            <a:ext cx="50863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/>
              <a:t>InsertNode</a:t>
            </a:r>
            <a:r>
              <a:rPr lang="fr-FR" b="1"/>
              <a:t>(</a:t>
            </a:r>
            <a:r>
              <a:rPr lang="fr-FR" b="1" err="1"/>
              <a:t>node</a:t>
            </a:r>
            <a:r>
              <a:rPr lang="fr-FR" b="1"/>
              <a:t>, start)</a:t>
            </a:r>
          </a:p>
          <a:p>
            <a:r>
              <a:rPr lang="fr-FR"/>
              <a:t>Pick </a:t>
            </a:r>
            <a:r>
              <a:rPr lang="fr-FR" err="1"/>
              <a:t>it’s</a:t>
            </a:r>
            <a:r>
              <a:rPr lang="fr-FR"/>
              <a:t> </a:t>
            </a:r>
            <a:r>
              <a:rPr lang="fr-FR" err="1"/>
              <a:t>level</a:t>
            </a:r>
            <a:r>
              <a:rPr lang="fr-FR"/>
              <a:t> L </a:t>
            </a:r>
            <a:r>
              <a:rPr lang="fr-FR" err="1"/>
              <a:t>randomly</a:t>
            </a:r>
            <a:r>
              <a:rPr lang="fr-FR"/>
              <a:t> (</a:t>
            </a:r>
            <a:r>
              <a:rPr lang="fr-FR" err="1"/>
              <a:t>exponential</a:t>
            </a:r>
            <a:r>
              <a:rPr lang="fr-FR"/>
              <a:t> </a:t>
            </a:r>
            <a:r>
              <a:rPr lang="fr-FR" err="1"/>
              <a:t>decay</a:t>
            </a:r>
            <a:r>
              <a:rPr lang="fr-FR"/>
              <a:t> </a:t>
            </a:r>
            <a:r>
              <a:rPr lang="fr-FR" err="1"/>
              <a:t>law</a:t>
            </a:r>
            <a:r>
              <a:rPr lang="fr-FR"/>
              <a:t>)</a:t>
            </a:r>
          </a:p>
          <a:p>
            <a:r>
              <a:rPr lang="fr-FR" err="1"/>
              <a:t>current</a:t>
            </a:r>
            <a:r>
              <a:rPr lang="fr-FR"/>
              <a:t> </a:t>
            </a:r>
            <a:r>
              <a:rPr lang="fr-FR">
                <a:sym typeface="Wingdings" panose="05000000000000000000" pitchFamily="2" charset="2"/>
              </a:rPr>
              <a:t> start</a:t>
            </a:r>
          </a:p>
          <a:p>
            <a:r>
              <a:rPr lang="fr-FR">
                <a:sym typeface="Wingdings" panose="05000000000000000000" pitchFamily="2" charset="2"/>
              </a:rPr>
              <a:t># </a:t>
            </a:r>
            <a:r>
              <a:rPr lang="fr-FR" err="1">
                <a:sym typeface="Wingdings" panose="05000000000000000000" pitchFamily="2" charset="2"/>
              </a:rPr>
              <a:t>search</a:t>
            </a:r>
            <a:r>
              <a:rPr lang="fr-FR">
                <a:sym typeface="Wingdings" panose="05000000000000000000" pitchFamily="2" charset="2"/>
              </a:rPr>
              <a:t> in </a:t>
            </a:r>
            <a:r>
              <a:rPr lang="fr-FR" err="1">
                <a:sym typeface="Wingdings" panose="05000000000000000000" pitchFamily="2" charset="2"/>
              </a:rPr>
              <a:t>upper</a:t>
            </a:r>
            <a:r>
              <a:rPr lang="fr-FR">
                <a:sym typeface="Wingdings" panose="05000000000000000000" pitchFamily="2" charset="2"/>
              </a:rPr>
              <a:t> </a:t>
            </a:r>
            <a:r>
              <a:rPr lang="fr-FR" err="1">
                <a:sym typeface="Wingdings" panose="05000000000000000000" pitchFamily="2" charset="2"/>
              </a:rPr>
              <a:t>layers</a:t>
            </a:r>
            <a:endParaRPr lang="fr-FR"/>
          </a:p>
          <a:p>
            <a:r>
              <a:rPr lang="fr-FR"/>
              <a:t>for layer in MaxL..L+1:</a:t>
            </a:r>
          </a:p>
          <a:p>
            <a:r>
              <a:rPr lang="fr-FR"/>
              <a:t> </a:t>
            </a:r>
            <a:r>
              <a:rPr lang="fr-FR" err="1"/>
              <a:t>current</a:t>
            </a:r>
            <a:r>
              <a:rPr lang="fr-FR"/>
              <a:t> </a:t>
            </a:r>
            <a:r>
              <a:rPr lang="fr-FR">
                <a:sym typeface="Wingdings" panose="05000000000000000000" pitchFamily="2" charset="2"/>
              </a:rPr>
              <a:t> </a:t>
            </a:r>
            <a:r>
              <a:rPr lang="fr-FR" err="1"/>
              <a:t>KNNSearch</a:t>
            </a:r>
            <a:r>
              <a:rPr lang="fr-FR"/>
              <a:t>(</a:t>
            </a:r>
            <a:r>
              <a:rPr lang="fr-FR" err="1"/>
              <a:t>node</a:t>
            </a:r>
            <a:r>
              <a:rPr lang="fr-FR"/>
              <a:t>, </a:t>
            </a:r>
            <a:r>
              <a:rPr lang="fr-FR" err="1"/>
              <a:t>current</a:t>
            </a:r>
            <a:r>
              <a:rPr lang="fr-FR"/>
              <a:t>, 1, layer)</a:t>
            </a:r>
          </a:p>
          <a:p>
            <a:endParaRPr lang="fr-FR"/>
          </a:p>
          <a:p>
            <a:r>
              <a:rPr lang="fr-FR"/>
              <a:t># </a:t>
            </a:r>
            <a:r>
              <a:rPr lang="fr-FR" err="1"/>
              <a:t>fill</a:t>
            </a:r>
            <a:r>
              <a:rPr lang="fr-FR"/>
              <a:t> </a:t>
            </a:r>
            <a:r>
              <a:rPr lang="fr-FR" err="1"/>
              <a:t>lower</a:t>
            </a:r>
            <a:r>
              <a:rPr lang="fr-FR"/>
              <a:t> </a:t>
            </a:r>
            <a:r>
              <a:rPr lang="fr-FR" err="1"/>
              <a:t>layers</a:t>
            </a:r>
            <a:r>
              <a:rPr lang="fr-FR"/>
              <a:t>  </a:t>
            </a:r>
          </a:p>
          <a:p>
            <a:r>
              <a:rPr lang="fr-FR"/>
              <a:t>for layer in L..0:</a:t>
            </a:r>
          </a:p>
          <a:p>
            <a:r>
              <a:rPr lang="fr-FR"/>
              <a:t>  </a:t>
            </a:r>
            <a:r>
              <a:rPr lang="fr-FR" err="1"/>
              <a:t>neighbors</a:t>
            </a:r>
            <a:r>
              <a:rPr lang="fr-FR"/>
              <a:t> </a:t>
            </a:r>
            <a:r>
              <a:rPr lang="fr-FR">
                <a:sym typeface="Wingdings" panose="05000000000000000000" pitchFamily="2" charset="2"/>
              </a:rPr>
              <a:t> </a:t>
            </a:r>
            <a:r>
              <a:rPr lang="fr-FR" err="1">
                <a:sym typeface="Wingdings" panose="05000000000000000000" pitchFamily="2" charset="2"/>
              </a:rPr>
              <a:t>KNNSearch</a:t>
            </a:r>
            <a:r>
              <a:rPr lang="fr-FR">
                <a:sym typeface="Wingdings" panose="05000000000000000000" pitchFamily="2" charset="2"/>
              </a:rPr>
              <a:t>(</a:t>
            </a:r>
            <a:r>
              <a:rPr lang="fr-FR" err="1">
                <a:sym typeface="Wingdings" panose="05000000000000000000" pitchFamily="2" charset="2"/>
              </a:rPr>
              <a:t>node</a:t>
            </a:r>
            <a:r>
              <a:rPr lang="fr-FR">
                <a:sym typeface="Wingdings" panose="05000000000000000000" pitchFamily="2" charset="2"/>
              </a:rPr>
              <a:t>, </a:t>
            </a:r>
            <a:r>
              <a:rPr lang="fr-FR" err="1">
                <a:sym typeface="Wingdings" panose="05000000000000000000" pitchFamily="2" charset="2"/>
              </a:rPr>
              <a:t>current</a:t>
            </a:r>
            <a:r>
              <a:rPr lang="fr-FR">
                <a:sym typeface="Wingdings" panose="05000000000000000000" pitchFamily="2" charset="2"/>
              </a:rPr>
              <a:t>, M2, layer)</a:t>
            </a:r>
          </a:p>
          <a:p>
            <a:r>
              <a:rPr lang="fr-FR">
                <a:sym typeface="Wingdings" panose="05000000000000000000" pitchFamily="2" charset="2"/>
              </a:rPr>
              <a:t>  </a:t>
            </a:r>
            <a:r>
              <a:rPr lang="fr-FR" err="1">
                <a:sym typeface="Wingdings" panose="05000000000000000000" pitchFamily="2" charset="2"/>
              </a:rPr>
              <a:t>toConnect</a:t>
            </a:r>
            <a:r>
              <a:rPr lang="fr-FR">
                <a:sym typeface="Wingdings" panose="05000000000000000000" pitchFamily="2" charset="2"/>
              </a:rPr>
              <a:t>  select(</a:t>
            </a:r>
            <a:r>
              <a:rPr lang="fr-FR" err="1">
                <a:sym typeface="Wingdings" panose="05000000000000000000" pitchFamily="2" charset="2"/>
              </a:rPr>
              <a:t>node</a:t>
            </a:r>
            <a:r>
              <a:rPr lang="fr-FR">
                <a:sym typeface="Wingdings" panose="05000000000000000000" pitchFamily="2" charset="2"/>
              </a:rPr>
              <a:t>, </a:t>
            </a:r>
            <a:r>
              <a:rPr lang="fr-FR" err="1">
                <a:sym typeface="Wingdings" panose="05000000000000000000" pitchFamily="2" charset="2"/>
              </a:rPr>
              <a:t>neighbors</a:t>
            </a:r>
            <a:r>
              <a:rPr lang="fr-FR">
                <a:sym typeface="Wingdings" panose="05000000000000000000" pitchFamily="2" charset="2"/>
              </a:rPr>
              <a:t>, M)</a:t>
            </a:r>
          </a:p>
          <a:p>
            <a:r>
              <a:rPr lang="fr-FR">
                <a:sym typeface="Wingdings" panose="05000000000000000000" pitchFamily="2" charset="2"/>
              </a:rPr>
              <a:t>  for n in </a:t>
            </a:r>
            <a:r>
              <a:rPr lang="fr-FR" err="1">
                <a:sym typeface="Wingdings" panose="05000000000000000000" pitchFamily="2" charset="2"/>
              </a:rPr>
              <a:t>toConnect</a:t>
            </a:r>
            <a:r>
              <a:rPr lang="fr-FR">
                <a:sym typeface="Wingdings" panose="05000000000000000000" pitchFamily="2" charset="2"/>
              </a:rPr>
              <a:t>:</a:t>
            </a:r>
          </a:p>
          <a:p>
            <a:r>
              <a:rPr lang="fr-FR">
                <a:sym typeface="Wingdings" panose="05000000000000000000" pitchFamily="2" charset="2"/>
              </a:rPr>
              <a:t>    </a:t>
            </a:r>
            <a:r>
              <a:rPr lang="fr-FR" err="1">
                <a:sym typeface="Wingdings" panose="05000000000000000000" pitchFamily="2" charset="2"/>
              </a:rPr>
              <a:t>connect</a:t>
            </a:r>
            <a:r>
              <a:rPr lang="fr-FR">
                <a:sym typeface="Wingdings" panose="05000000000000000000" pitchFamily="2" charset="2"/>
              </a:rPr>
              <a:t> </a:t>
            </a:r>
            <a:r>
              <a:rPr lang="fr-FR" err="1">
                <a:sym typeface="Wingdings" panose="05000000000000000000" pitchFamily="2" charset="2"/>
              </a:rPr>
              <a:t>node</a:t>
            </a:r>
            <a:r>
              <a:rPr lang="fr-FR">
                <a:sym typeface="Wingdings" panose="05000000000000000000" pitchFamily="2" charset="2"/>
              </a:rPr>
              <a:t> and n</a:t>
            </a:r>
          </a:p>
          <a:p>
            <a:r>
              <a:rPr lang="fr-FR">
                <a:sym typeface="Wingdings" panose="05000000000000000000" pitchFamily="2" charset="2"/>
              </a:rPr>
              <a:t>    </a:t>
            </a:r>
            <a:r>
              <a:rPr lang="fr-FR" err="1">
                <a:sym typeface="Wingdings" panose="05000000000000000000" pitchFamily="2" charset="2"/>
              </a:rPr>
              <a:t>shrink</a:t>
            </a:r>
            <a:r>
              <a:rPr lang="fr-FR">
                <a:sym typeface="Wingdings" panose="05000000000000000000" pitchFamily="2" charset="2"/>
              </a:rPr>
              <a:t> connections of n</a:t>
            </a:r>
          </a:p>
          <a:p>
            <a:r>
              <a:rPr lang="fr-FR">
                <a:sym typeface="Wingdings" panose="05000000000000000000" pitchFamily="2" charset="2"/>
              </a:rPr>
              <a:t>  </a:t>
            </a:r>
            <a:r>
              <a:rPr lang="fr-FR" err="1">
                <a:sym typeface="Wingdings" panose="05000000000000000000" pitchFamily="2" charset="2"/>
              </a:rPr>
              <a:t>current</a:t>
            </a:r>
            <a:r>
              <a:rPr lang="fr-FR">
                <a:sym typeface="Wingdings" panose="05000000000000000000" pitchFamily="2" charset="2"/>
              </a:rPr>
              <a:t>  </a:t>
            </a:r>
            <a:r>
              <a:rPr lang="fr-FR" err="1">
                <a:sym typeface="Wingdings" panose="05000000000000000000" pitchFamily="2" charset="2"/>
              </a:rPr>
              <a:t>neighbors</a:t>
            </a:r>
            <a:endParaRPr lang="fr-FR">
              <a:sym typeface="Wingdings" panose="05000000000000000000" pitchFamily="2" charset="2"/>
            </a:endParaRPr>
          </a:p>
          <a:p>
            <a:r>
              <a:rPr lang="fr-FR">
                <a:sym typeface="Wingdings" panose="05000000000000000000" pitchFamily="2" charset="2"/>
              </a:rPr>
              <a:t>    </a:t>
            </a:r>
            <a:endParaRPr lang="fr-FR"/>
          </a:p>
          <a:p>
            <a:endParaRPr lang="fr-FR"/>
          </a:p>
          <a:p>
            <a:r>
              <a:rPr lang="fr-FR"/>
              <a:t> 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14210D-A489-48C0-BBCB-C66B7D17D644}"/>
              </a:ext>
            </a:extLst>
          </p:cNvPr>
          <p:cNvSpPr txBox="1"/>
          <p:nvPr/>
        </p:nvSpPr>
        <p:spPr>
          <a:xfrm>
            <a:off x="5400675" y="1428155"/>
            <a:ext cx="36316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/>
              <a:t>KNNSearch</a:t>
            </a:r>
            <a:r>
              <a:rPr lang="fr-FR" b="1"/>
              <a:t>(</a:t>
            </a:r>
            <a:r>
              <a:rPr lang="fr-FR" b="1" err="1"/>
              <a:t>query</a:t>
            </a:r>
            <a:r>
              <a:rPr lang="fr-FR" b="1"/>
              <a:t>, start, k, layer)</a:t>
            </a:r>
          </a:p>
          <a:p>
            <a:r>
              <a:rPr lang="fr-FR"/>
              <a:t>//</a:t>
            </a:r>
            <a:r>
              <a:rPr lang="fr-FR" err="1"/>
              <a:t>returns</a:t>
            </a:r>
            <a:r>
              <a:rPr lang="fr-FR"/>
              <a:t> k </a:t>
            </a:r>
            <a:r>
              <a:rPr lang="fr-FR" err="1"/>
              <a:t>closest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to </a:t>
            </a:r>
            <a:r>
              <a:rPr lang="fr-FR" err="1"/>
              <a:t>query</a:t>
            </a:r>
            <a:endParaRPr lang="fr-FR"/>
          </a:p>
          <a:p>
            <a:endParaRPr lang="fr-FR"/>
          </a:p>
          <a:p>
            <a:r>
              <a:rPr lang="fr-FR"/>
              <a:t>BFS </a:t>
            </a:r>
            <a:r>
              <a:rPr lang="fr-FR" err="1"/>
              <a:t>from</a:t>
            </a:r>
            <a:r>
              <a:rPr lang="fr-FR"/>
              <a:t> </a:t>
            </a:r>
            <a:r>
              <a:rPr lang="fr-FR" err="1"/>
              <a:t>starting</a:t>
            </a:r>
            <a:r>
              <a:rPr lang="fr-FR"/>
              <a:t> point, explore points </a:t>
            </a:r>
            <a:r>
              <a:rPr lang="fr-FR" err="1"/>
              <a:t>nearest</a:t>
            </a:r>
            <a:r>
              <a:rPr lang="fr-FR"/>
              <a:t> to </a:t>
            </a:r>
            <a:r>
              <a:rPr lang="fr-FR" err="1"/>
              <a:t>query</a:t>
            </a:r>
            <a:r>
              <a:rPr lang="fr-FR"/>
              <a:t> first.</a:t>
            </a:r>
          </a:p>
          <a:p>
            <a:endParaRPr lang="fr-FR"/>
          </a:p>
          <a:p>
            <a:r>
              <a:rPr lang="fr-FR"/>
              <a:t>Stop condition</a:t>
            </a:r>
          </a:p>
          <a:p>
            <a:r>
              <a:rPr lang="fr-FR" err="1"/>
              <a:t>Worst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</a:t>
            </a:r>
            <a:r>
              <a:rPr lang="fr-FR" err="1"/>
              <a:t>found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better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best candidate to </a:t>
            </a:r>
            <a:r>
              <a:rPr lang="fr-FR" err="1"/>
              <a:t>visit</a:t>
            </a:r>
            <a:r>
              <a:rPr lang="fr-FR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A228B6-CA40-4BD6-B6D2-ECE5238B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645" y="2722986"/>
            <a:ext cx="3015844" cy="37941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DFDB21-0E65-4F8B-826C-00382B31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441" y="672506"/>
            <a:ext cx="2182985" cy="15112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E0A92D-7C03-49E9-8552-721B7DF0F9E4}"/>
              </a:ext>
            </a:extLst>
          </p:cNvPr>
          <p:cNvSpPr txBox="1"/>
          <p:nvPr/>
        </p:nvSpPr>
        <p:spPr>
          <a:xfrm>
            <a:off x="11462018" y="2078982"/>
            <a:ext cx="64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layer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40FB99-C826-42AE-9D42-4CC80FAF2756}"/>
              </a:ext>
            </a:extLst>
          </p:cNvPr>
          <p:cNvSpPr txBox="1"/>
          <p:nvPr/>
        </p:nvSpPr>
        <p:spPr>
          <a:xfrm>
            <a:off x="9060688" y="347960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probability</a:t>
            </a:r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90080-5399-461B-BBFE-661A66EFB0F5}"/>
              </a:ext>
            </a:extLst>
          </p:cNvPr>
          <p:cNvSpPr txBox="1"/>
          <p:nvPr/>
        </p:nvSpPr>
        <p:spPr>
          <a:xfrm>
            <a:off x="2785992" y="6197930"/>
            <a:ext cx="6484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ea typeface="+mn-lt"/>
                <a:cs typeface="+mn-lt"/>
                <a:hlinkClick r:id="rId5"/>
              </a:rPr>
              <a:t>https://arxiv.org/ftp/arxiv/papers/1603/1603.09320.pdf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, petit, jouet, rouge&#10;&#10;Description générée automatiquement">
            <a:extLst>
              <a:ext uri="{FF2B5EF4-FFF2-40B4-BE49-F238E27FC236}">
                <a16:creationId xmlns:a16="http://schemas.microsoft.com/office/drawing/2014/main" id="{75EE97A5-9246-4A9E-B205-49DE90995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91" b="187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HNSW – Toy Example</a:t>
            </a:r>
          </a:p>
        </p:txBody>
      </p:sp>
    </p:spTree>
    <p:extLst>
      <p:ext uri="{BB962C8B-B14F-4D97-AF65-F5344CB8AC3E}">
        <p14:creationId xmlns:p14="http://schemas.microsoft.com/office/powerpoint/2010/main" val="1784088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9EA7E585-19A6-4E0A-BF5C-D3731349240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4CB65A3-C1BE-4AE4-997C-0A520F0E3CCC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94B81-2B9E-46A8-B00F-9AFEF7EFCB15}"/>
              </a:ext>
            </a:extLst>
          </p:cNvPr>
          <p:cNvSpPr txBox="1"/>
          <p:nvPr/>
        </p:nvSpPr>
        <p:spPr>
          <a:xfrm>
            <a:off x="618699" y="31162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ef_construction</a:t>
            </a:r>
            <a:r>
              <a:rPr lang="en-US"/>
              <a:t> : 3</a:t>
            </a:r>
          </a:p>
          <a:p>
            <a:r>
              <a:rPr lang="en-US" err="1">
                <a:cs typeface="Calibri"/>
              </a:rPr>
              <a:t>Mmax</a:t>
            </a:r>
            <a:r>
              <a:rPr lang="en-US">
                <a:cs typeface="Calibri"/>
              </a:rPr>
              <a:t> : 3</a:t>
            </a:r>
          </a:p>
        </p:txBody>
      </p:sp>
    </p:spTree>
    <p:extLst>
      <p:ext uri="{BB962C8B-B14F-4D97-AF65-F5344CB8AC3E}">
        <p14:creationId xmlns:p14="http://schemas.microsoft.com/office/powerpoint/2010/main" val="2357587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09FC11A-681E-4424-9FAB-B328A203A7B7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C308B35-F39A-443F-A82E-1B0F12C00CAA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277126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BCFBF95-72FA-4899-9A78-947609511629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99F5B3C-521F-485A-BB4B-979702A68BF0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916912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FD8F7EC-EFD7-4726-B584-4F6C0E3D608D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B9F1E5A-8A52-497E-B8AA-A00C1F7CD248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546749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960903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2716609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858789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265231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Problem</a:t>
            </a:r>
            <a:r>
              <a:rPr lang="fr-FR"/>
              <a:t> </a:t>
            </a:r>
            <a:r>
              <a:rPr lang="fr-FR" err="1"/>
              <a:t>Statement</a:t>
            </a:r>
            <a:r>
              <a:rPr lang="fr-FR"/>
              <a:t> (1/2)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854F6BE-62FE-4CD6-AC2B-FEC23C814C37}"/>
              </a:ext>
            </a:extLst>
          </p:cNvPr>
          <p:cNvSpPr/>
          <p:nvPr/>
        </p:nvSpPr>
        <p:spPr>
          <a:xfrm>
            <a:off x="5135404" y="3095624"/>
            <a:ext cx="1845468" cy="1085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DC1F511-C226-4897-B9FC-91F6654D7840}"/>
              </a:ext>
            </a:extLst>
          </p:cNvPr>
          <p:cNvSpPr/>
          <p:nvPr/>
        </p:nvSpPr>
        <p:spPr>
          <a:xfrm>
            <a:off x="2313622" y="2138363"/>
            <a:ext cx="3271837" cy="600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Mary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E09292C-5527-495F-A6B7-2240AAD00A7C}"/>
              </a:ext>
            </a:extLst>
          </p:cNvPr>
          <p:cNvSpPr/>
          <p:nvPr/>
        </p:nvSpPr>
        <p:spPr>
          <a:xfrm>
            <a:off x="6452234" y="2138362"/>
            <a:ext cx="3271837" cy="6000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T-Shirt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9F630A1C-EDF1-41A8-B860-A1F86961794B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5400000">
            <a:off x="6894553" y="1902023"/>
            <a:ext cx="357187" cy="203001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3C999E34-0D2C-495C-A344-D90B64D90D86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16200000" flipH="1">
            <a:off x="4825246" y="1862732"/>
            <a:ext cx="357186" cy="210859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0D0993D-0A70-41A6-B15F-622BD1577B29}"/>
              </a:ext>
            </a:extLst>
          </p:cNvPr>
          <p:cNvCxnSpPr/>
          <p:nvPr/>
        </p:nvCxnSpPr>
        <p:spPr>
          <a:xfrm>
            <a:off x="6058138" y="4208292"/>
            <a:ext cx="0" cy="3428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F4790D7-A601-4EDC-9354-C55F5D80BE2E}"/>
              </a:ext>
            </a:extLst>
          </p:cNvPr>
          <p:cNvSpPr txBox="1"/>
          <p:nvPr/>
        </p:nvSpPr>
        <p:spPr>
          <a:xfrm>
            <a:off x="5473165" y="4551188"/>
            <a:ext cx="11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Relevance</a:t>
            </a:r>
          </a:p>
        </p:txBody>
      </p:sp>
    </p:spTree>
    <p:extLst>
      <p:ext uri="{BB962C8B-B14F-4D97-AF65-F5344CB8AC3E}">
        <p14:creationId xmlns:p14="http://schemas.microsoft.com/office/powerpoint/2010/main" val="342931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494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646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234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88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BD856B2-5A7F-4007-A5AD-474B913D03BF}"/>
              </a:ext>
            </a:extLst>
          </p:cNvPr>
          <p:cNvCxnSpPr>
            <a:cxnSpLocks/>
            <a:stCxn id="27" idx="5"/>
            <a:endCxn id="32" idx="4"/>
          </p:cNvCxnSpPr>
          <p:nvPr/>
        </p:nvCxnSpPr>
        <p:spPr>
          <a:xfrm>
            <a:off x="2988737" y="2078028"/>
            <a:ext cx="2823168" cy="3461831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702B965-3D8D-4C79-A8D3-C4D8309C3FE4}"/>
              </a:ext>
            </a:extLst>
          </p:cNvPr>
          <p:cNvCxnSpPr>
            <a:cxnSpLocks/>
            <a:stCxn id="26" idx="3"/>
            <a:endCxn id="32" idx="7"/>
          </p:cNvCxnSpPr>
          <p:nvPr/>
        </p:nvCxnSpPr>
        <p:spPr>
          <a:xfrm flipH="1">
            <a:off x="5885992" y="2385563"/>
            <a:ext cx="1428837" cy="297543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F13D940-8D23-4147-AEB7-0465BDE3CEFE}"/>
              </a:ext>
            </a:extLst>
          </p:cNvPr>
          <p:cNvCxnSpPr>
            <a:cxnSpLocks/>
            <a:stCxn id="20" idx="5"/>
            <a:endCxn id="32" idx="1"/>
          </p:cNvCxnSpPr>
          <p:nvPr/>
        </p:nvCxnSpPr>
        <p:spPr>
          <a:xfrm>
            <a:off x="5046137" y="2864912"/>
            <a:ext cx="691681" cy="2496085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6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BD856B2-5A7F-4007-A5AD-474B913D03BF}"/>
              </a:ext>
            </a:extLst>
          </p:cNvPr>
          <p:cNvCxnSpPr>
            <a:cxnSpLocks/>
            <a:stCxn id="27" idx="5"/>
            <a:endCxn id="32" idx="4"/>
          </p:cNvCxnSpPr>
          <p:nvPr/>
        </p:nvCxnSpPr>
        <p:spPr>
          <a:xfrm>
            <a:off x="2988737" y="2078028"/>
            <a:ext cx="2823168" cy="3461831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702B965-3D8D-4C79-A8D3-C4D8309C3FE4}"/>
              </a:ext>
            </a:extLst>
          </p:cNvPr>
          <p:cNvCxnSpPr>
            <a:cxnSpLocks/>
            <a:stCxn id="26" idx="3"/>
            <a:endCxn id="32" idx="7"/>
          </p:cNvCxnSpPr>
          <p:nvPr/>
        </p:nvCxnSpPr>
        <p:spPr>
          <a:xfrm flipH="1">
            <a:off x="5885992" y="2385563"/>
            <a:ext cx="1428837" cy="297543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F13D940-8D23-4147-AEB7-0465BDE3CEFE}"/>
              </a:ext>
            </a:extLst>
          </p:cNvPr>
          <p:cNvCxnSpPr>
            <a:cxnSpLocks/>
            <a:stCxn id="20" idx="5"/>
            <a:endCxn id="32" idx="1"/>
          </p:cNvCxnSpPr>
          <p:nvPr/>
        </p:nvCxnSpPr>
        <p:spPr>
          <a:xfrm>
            <a:off x="5046137" y="2864912"/>
            <a:ext cx="691681" cy="2496085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046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BD856B2-5A7F-4007-A5AD-474B913D03BF}"/>
              </a:ext>
            </a:extLst>
          </p:cNvPr>
          <p:cNvCxnSpPr>
            <a:cxnSpLocks/>
            <a:stCxn id="27" idx="5"/>
            <a:endCxn id="32" idx="4"/>
          </p:cNvCxnSpPr>
          <p:nvPr/>
        </p:nvCxnSpPr>
        <p:spPr>
          <a:xfrm>
            <a:off x="2988737" y="2078028"/>
            <a:ext cx="2823168" cy="3461831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702B965-3D8D-4C79-A8D3-C4D8309C3FE4}"/>
              </a:ext>
            </a:extLst>
          </p:cNvPr>
          <p:cNvCxnSpPr>
            <a:cxnSpLocks/>
            <a:stCxn id="26" idx="3"/>
            <a:endCxn id="32" idx="7"/>
          </p:cNvCxnSpPr>
          <p:nvPr/>
        </p:nvCxnSpPr>
        <p:spPr>
          <a:xfrm flipH="1">
            <a:off x="5885992" y="2385563"/>
            <a:ext cx="1428837" cy="297543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F13D940-8D23-4147-AEB7-0465BDE3CEFE}"/>
              </a:ext>
            </a:extLst>
          </p:cNvPr>
          <p:cNvCxnSpPr>
            <a:cxnSpLocks/>
            <a:stCxn id="20" idx="5"/>
            <a:endCxn id="32" idx="1"/>
          </p:cNvCxnSpPr>
          <p:nvPr/>
        </p:nvCxnSpPr>
        <p:spPr>
          <a:xfrm>
            <a:off x="5046137" y="2864912"/>
            <a:ext cx="691681" cy="2496085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558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BD856B2-5A7F-4007-A5AD-474B913D03BF}"/>
              </a:ext>
            </a:extLst>
          </p:cNvPr>
          <p:cNvCxnSpPr>
            <a:cxnSpLocks/>
            <a:stCxn id="27" idx="5"/>
            <a:endCxn id="32" idx="4"/>
          </p:cNvCxnSpPr>
          <p:nvPr/>
        </p:nvCxnSpPr>
        <p:spPr>
          <a:xfrm>
            <a:off x="2988737" y="2078028"/>
            <a:ext cx="2823168" cy="3461831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702B965-3D8D-4C79-A8D3-C4D8309C3FE4}"/>
              </a:ext>
            </a:extLst>
          </p:cNvPr>
          <p:cNvCxnSpPr>
            <a:cxnSpLocks/>
            <a:stCxn id="26" idx="3"/>
            <a:endCxn id="32" idx="7"/>
          </p:cNvCxnSpPr>
          <p:nvPr/>
        </p:nvCxnSpPr>
        <p:spPr>
          <a:xfrm flipH="1">
            <a:off x="5885992" y="2385563"/>
            <a:ext cx="1428837" cy="297543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F13D940-8D23-4147-AEB7-0465BDE3CEFE}"/>
              </a:ext>
            </a:extLst>
          </p:cNvPr>
          <p:cNvCxnSpPr>
            <a:cxnSpLocks/>
            <a:stCxn id="20" idx="5"/>
            <a:endCxn id="32" idx="1"/>
          </p:cNvCxnSpPr>
          <p:nvPr/>
        </p:nvCxnSpPr>
        <p:spPr>
          <a:xfrm>
            <a:off x="5046137" y="2864912"/>
            <a:ext cx="691681" cy="2496085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977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BD856B2-5A7F-4007-A5AD-474B913D03BF}"/>
              </a:ext>
            </a:extLst>
          </p:cNvPr>
          <p:cNvCxnSpPr>
            <a:cxnSpLocks/>
            <a:stCxn id="27" idx="5"/>
            <a:endCxn id="32" idx="4"/>
          </p:cNvCxnSpPr>
          <p:nvPr/>
        </p:nvCxnSpPr>
        <p:spPr>
          <a:xfrm>
            <a:off x="2988737" y="2078028"/>
            <a:ext cx="2823168" cy="3461831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702B965-3D8D-4C79-A8D3-C4D8309C3FE4}"/>
              </a:ext>
            </a:extLst>
          </p:cNvPr>
          <p:cNvCxnSpPr>
            <a:cxnSpLocks/>
            <a:stCxn id="26" idx="3"/>
            <a:endCxn id="32" idx="7"/>
          </p:cNvCxnSpPr>
          <p:nvPr/>
        </p:nvCxnSpPr>
        <p:spPr>
          <a:xfrm flipH="1">
            <a:off x="5885992" y="2385563"/>
            <a:ext cx="1428837" cy="297543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F13D940-8D23-4147-AEB7-0465BDE3CEFE}"/>
              </a:ext>
            </a:extLst>
          </p:cNvPr>
          <p:cNvCxnSpPr>
            <a:cxnSpLocks/>
            <a:stCxn id="20" idx="5"/>
            <a:endCxn id="32" idx="1"/>
          </p:cNvCxnSpPr>
          <p:nvPr/>
        </p:nvCxnSpPr>
        <p:spPr>
          <a:xfrm>
            <a:off x="5046137" y="2864912"/>
            <a:ext cx="691681" cy="2496085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954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BD856B2-5A7F-4007-A5AD-474B913D03BF}"/>
              </a:ext>
            </a:extLst>
          </p:cNvPr>
          <p:cNvCxnSpPr>
            <a:cxnSpLocks/>
            <a:stCxn id="27" idx="5"/>
            <a:endCxn id="32" idx="4"/>
          </p:cNvCxnSpPr>
          <p:nvPr/>
        </p:nvCxnSpPr>
        <p:spPr>
          <a:xfrm>
            <a:off x="2988737" y="2078028"/>
            <a:ext cx="2823168" cy="3461831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702B965-3D8D-4C79-A8D3-C4D8309C3FE4}"/>
              </a:ext>
            </a:extLst>
          </p:cNvPr>
          <p:cNvCxnSpPr>
            <a:cxnSpLocks/>
            <a:stCxn id="26" idx="3"/>
            <a:endCxn id="32" idx="7"/>
          </p:cNvCxnSpPr>
          <p:nvPr/>
        </p:nvCxnSpPr>
        <p:spPr>
          <a:xfrm flipH="1">
            <a:off x="5885992" y="2385563"/>
            <a:ext cx="1428837" cy="297543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F13D940-8D23-4147-AEB7-0465BDE3CEFE}"/>
              </a:ext>
            </a:extLst>
          </p:cNvPr>
          <p:cNvCxnSpPr>
            <a:cxnSpLocks/>
            <a:stCxn id="20" idx="5"/>
            <a:endCxn id="32" idx="1"/>
          </p:cNvCxnSpPr>
          <p:nvPr/>
        </p:nvCxnSpPr>
        <p:spPr>
          <a:xfrm>
            <a:off x="5046137" y="2864912"/>
            <a:ext cx="691681" cy="2496085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165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E690DD0-FA7A-4FA0-B436-EBFB55DA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8634" y="0"/>
            <a:ext cx="13118235" cy="6858000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2E7DE26E-D5BC-4653-9E39-C9A92E43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err="1">
                <a:solidFill>
                  <a:schemeClr val="bg1"/>
                </a:solidFill>
              </a:rPr>
              <a:t>Problem</a:t>
            </a:r>
            <a:r>
              <a:rPr lang="fr-FR">
                <a:solidFill>
                  <a:schemeClr val="bg1"/>
                </a:solidFill>
              </a:rPr>
              <a:t> </a:t>
            </a:r>
            <a:r>
              <a:rPr lang="fr-FR" err="1">
                <a:solidFill>
                  <a:schemeClr val="bg1"/>
                </a:solidFill>
              </a:rPr>
              <a:t>Statement</a:t>
            </a:r>
            <a:r>
              <a:rPr lang="fr-FR">
                <a:solidFill>
                  <a:schemeClr val="bg1"/>
                </a:solidFill>
              </a:rPr>
              <a:t> (2/2)</a:t>
            </a:r>
          </a:p>
        </p:txBody>
      </p:sp>
    </p:spTree>
    <p:extLst>
      <p:ext uri="{BB962C8B-B14F-4D97-AF65-F5344CB8AC3E}">
        <p14:creationId xmlns:p14="http://schemas.microsoft.com/office/powerpoint/2010/main" val="3676110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BD856B2-5A7F-4007-A5AD-474B913D03BF}"/>
              </a:ext>
            </a:extLst>
          </p:cNvPr>
          <p:cNvCxnSpPr>
            <a:cxnSpLocks/>
            <a:stCxn id="27" idx="5"/>
            <a:endCxn id="32" idx="4"/>
          </p:cNvCxnSpPr>
          <p:nvPr/>
        </p:nvCxnSpPr>
        <p:spPr>
          <a:xfrm>
            <a:off x="2988737" y="2078028"/>
            <a:ext cx="2823168" cy="3461831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702B965-3D8D-4C79-A8D3-C4D8309C3FE4}"/>
              </a:ext>
            </a:extLst>
          </p:cNvPr>
          <p:cNvCxnSpPr>
            <a:cxnSpLocks/>
            <a:stCxn id="26" idx="3"/>
            <a:endCxn id="32" idx="7"/>
          </p:cNvCxnSpPr>
          <p:nvPr/>
        </p:nvCxnSpPr>
        <p:spPr>
          <a:xfrm flipH="1">
            <a:off x="5885992" y="2385563"/>
            <a:ext cx="1428837" cy="297543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2F13D940-8D23-4147-AEB7-0465BDE3CEFE}"/>
              </a:ext>
            </a:extLst>
          </p:cNvPr>
          <p:cNvCxnSpPr>
            <a:cxnSpLocks/>
            <a:stCxn id="20" idx="5"/>
            <a:endCxn id="32" idx="1"/>
          </p:cNvCxnSpPr>
          <p:nvPr/>
        </p:nvCxnSpPr>
        <p:spPr>
          <a:xfrm>
            <a:off x="5046137" y="2864912"/>
            <a:ext cx="691681" cy="2496085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xplosion : 8 points 1">
            <a:extLst>
              <a:ext uri="{FF2B5EF4-FFF2-40B4-BE49-F238E27FC236}">
                <a16:creationId xmlns:a16="http://schemas.microsoft.com/office/drawing/2014/main" id="{76B7FC6B-B1FA-43E9-9531-A067D4E01BD1}"/>
              </a:ext>
            </a:extLst>
          </p:cNvPr>
          <p:cNvSpPr/>
          <p:nvPr/>
        </p:nvSpPr>
        <p:spPr>
          <a:xfrm>
            <a:off x="3215744" y="2524125"/>
            <a:ext cx="742950" cy="742950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xplosion : 8 points 38">
            <a:extLst>
              <a:ext uri="{FF2B5EF4-FFF2-40B4-BE49-F238E27FC236}">
                <a16:creationId xmlns:a16="http://schemas.microsoft.com/office/drawing/2014/main" id="{E69E07C9-B72D-404F-95EB-D0EE9A8E6C76}"/>
              </a:ext>
            </a:extLst>
          </p:cNvPr>
          <p:cNvSpPr/>
          <p:nvPr/>
        </p:nvSpPr>
        <p:spPr>
          <a:xfrm>
            <a:off x="6673319" y="2605847"/>
            <a:ext cx="742950" cy="742950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xplosion : 8 points 40">
            <a:extLst>
              <a:ext uri="{FF2B5EF4-FFF2-40B4-BE49-F238E27FC236}">
                <a16:creationId xmlns:a16="http://schemas.microsoft.com/office/drawing/2014/main" id="{38960071-D77A-4D4A-AB4E-C79D3CA14022}"/>
              </a:ext>
            </a:extLst>
          </p:cNvPr>
          <p:cNvSpPr/>
          <p:nvPr/>
        </p:nvSpPr>
        <p:spPr>
          <a:xfrm>
            <a:off x="4897963" y="3021002"/>
            <a:ext cx="671591" cy="671591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386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555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174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59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876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067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929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822199C3-7318-4E01-92D7-653378DF5A5A}"/>
              </a:ext>
            </a:extLst>
          </p:cNvPr>
          <p:cNvCxnSpPr>
            <a:cxnSpLocks/>
            <a:stCxn id="20" idx="2"/>
            <a:endCxn id="35" idx="2"/>
          </p:cNvCxnSpPr>
          <p:nvPr/>
        </p:nvCxnSpPr>
        <p:spPr>
          <a:xfrm>
            <a:off x="4867275" y="2790825"/>
            <a:ext cx="5655363" cy="19440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FFB6997-6465-42A9-8E4E-8E2C1D2DDD7C}"/>
              </a:ext>
            </a:extLst>
          </p:cNvPr>
          <p:cNvCxnSpPr>
            <a:cxnSpLocks/>
            <a:stCxn id="36" idx="1"/>
            <a:endCxn id="35" idx="1"/>
          </p:cNvCxnSpPr>
          <p:nvPr/>
        </p:nvCxnSpPr>
        <p:spPr>
          <a:xfrm>
            <a:off x="7017456" y="852564"/>
            <a:ext cx="3535870" cy="38081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020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87BD0D5-75A7-43BB-B6D5-3EBE03831557}"/>
              </a:ext>
            </a:extLst>
          </p:cNvPr>
          <p:cNvCxnSpPr>
            <a:cxnSpLocks/>
          </p:cNvCxnSpPr>
          <p:nvPr/>
        </p:nvCxnSpPr>
        <p:spPr>
          <a:xfrm>
            <a:off x="4867275" y="2790825"/>
            <a:ext cx="5655363" cy="194402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2FFB6997-6465-42A9-8E4E-8E2C1D2DDD7C}"/>
              </a:ext>
            </a:extLst>
          </p:cNvPr>
          <p:cNvCxnSpPr>
            <a:cxnSpLocks/>
            <a:stCxn id="36" idx="1"/>
            <a:endCxn id="35" idx="1"/>
          </p:cNvCxnSpPr>
          <p:nvPr/>
        </p:nvCxnSpPr>
        <p:spPr>
          <a:xfrm>
            <a:off x="7017456" y="852564"/>
            <a:ext cx="3535870" cy="380819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6F3BF0-C277-4326-9DAB-9764833D8746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2904711" y="2015325"/>
            <a:ext cx="4379430" cy="29615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xplosion : 8 points 41">
            <a:extLst>
              <a:ext uri="{FF2B5EF4-FFF2-40B4-BE49-F238E27FC236}">
                <a16:creationId xmlns:a16="http://schemas.microsoft.com/office/drawing/2014/main" id="{9A2ECC2A-37AF-4F8D-9533-00838A20B2C7}"/>
              </a:ext>
            </a:extLst>
          </p:cNvPr>
          <p:cNvSpPr/>
          <p:nvPr/>
        </p:nvSpPr>
        <p:spPr>
          <a:xfrm>
            <a:off x="6198218" y="2017000"/>
            <a:ext cx="484178" cy="484178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xplosion : 8 points 42">
            <a:extLst>
              <a:ext uri="{FF2B5EF4-FFF2-40B4-BE49-F238E27FC236}">
                <a16:creationId xmlns:a16="http://schemas.microsoft.com/office/drawing/2014/main" id="{E3ADB5F9-97B3-4C24-BB44-4AAA99172509}"/>
              </a:ext>
            </a:extLst>
          </p:cNvPr>
          <p:cNvSpPr/>
          <p:nvPr/>
        </p:nvSpPr>
        <p:spPr>
          <a:xfrm>
            <a:off x="7247660" y="1118509"/>
            <a:ext cx="484178" cy="484178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xplosion : 8 points 44">
            <a:extLst>
              <a:ext uri="{FF2B5EF4-FFF2-40B4-BE49-F238E27FC236}">
                <a16:creationId xmlns:a16="http://schemas.microsoft.com/office/drawing/2014/main" id="{AAA197F1-F1E3-4948-B9EC-7EBE05A11B9E}"/>
              </a:ext>
            </a:extLst>
          </p:cNvPr>
          <p:cNvSpPr/>
          <p:nvPr/>
        </p:nvSpPr>
        <p:spPr>
          <a:xfrm>
            <a:off x="5505435" y="2875574"/>
            <a:ext cx="484178" cy="484178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181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12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1E690DD0-FA7A-4FA0-B436-EBFB55DAB2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8634" y="0"/>
            <a:ext cx="1311823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>
                <a:solidFill>
                  <a:schemeClr val="bg1"/>
                </a:solidFill>
              </a:rPr>
              <a:t>Naive</a:t>
            </a:r>
            <a:r>
              <a:rPr lang="fr-FR" b="1">
                <a:solidFill>
                  <a:schemeClr val="bg1"/>
                </a:solidFill>
              </a:rPr>
              <a:t> solution : </a:t>
            </a:r>
            <a:r>
              <a:rPr lang="fr-FR" b="1" err="1">
                <a:solidFill>
                  <a:schemeClr val="bg1"/>
                </a:solidFill>
              </a:rPr>
              <a:t>pooling</a:t>
            </a:r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4576F41-1DE6-4CE3-801F-2C9775DE0EF3}"/>
              </a:ext>
            </a:extLst>
          </p:cNvPr>
          <p:cNvSpPr/>
          <p:nvPr/>
        </p:nvSpPr>
        <p:spPr>
          <a:xfrm>
            <a:off x="828675" y="1628775"/>
            <a:ext cx="10866120" cy="4864100"/>
          </a:xfrm>
          <a:prstGeom prst="round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275" y="1987550"/>
            <a:ext cx="10591800" cy="4289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Need to </a:t>
            </a:r>
            <a:r>
              <a:rPr lang="fr-FR" err="1"/>
              <a:t>work</a:t>
            </a:r>
            <a:r>
              <a:rPr lang="fr-FR"/>
              <a:t> on a shortlist of candidates, </a:t>
            </a:r>
            <a:r>
              <a:rPr lang="fr-FR" err="1"/>
              <a:t>picked</a:t>
            </a:r>
            <a:r>
              <a:rPr lang="fr-FR"/>
              <a:t> </a:t>
            </a:r>
            <a:r>
              <a:rPr lang="fr-FR" err="1"/>
              <a:t>carefuly</a:t>
            </a:r>
            <a:r>
              <a:rPr lang="fr-FR"/>
              <a:t> : </a:t>
            </a:r>
            <a:r>
              <a:rPr lang="fr-FR" err="1"/>
              <a:t>Pooling</a:t>
            </a: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550C8-A6FF-4D8B-B5DC-F91F02CB7466}"/>
              </a:ext>
            </a:extLst>
          </p:cNvPr>
          <p:cNvSpPr/>
          <p:nvPr/>
        </p:nvSpPr>
        <p:spPr>
          <a:xfrm>
            <a:off x="1566863" y="2695575"/>
            <a:ext cx="2024062" cy="623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Similarities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F47C0E-B063-41D6-8F41-24ABCDA7C9A7}"/>
              </a:ext>
            </a:extLst>
          </p:cNvPr>
          <p:cNvSpPr/>
          <p:nvPr/>
        </p:nvSpPr>
        <p:spPr>
          <a:xfrm>
            <a:off x="1577341" y="4306889"/>
            <a:ext cx="2013584" cy="623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Best of per </a:t>
            </a:r>
            <a:r>
              <a:rPr lang="fr-FR" err="1"/>
              <a:t>categories</a:t>
            </a: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76968-5A2C-403D-8C3D-A63AFABA3F2E}"/>
              </a:ext>
            </a:extLst>
          </p:cNvPr>
          <p:cNvSpPr/>
          <p:nvPr/>
        </p:nvSpPr>
        <p:spPr>
          <a:xfrm>
            <a:off x="1577341" y="5664993"/>
            <a:ext cx="2013584" cy="623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Random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B2F440C-87C8-4829-B6BA-7EA64ABEDF62}"/>
              </a:ext>
            </a:extLst>
          </p:cNvPr>
          <p:cNvSpPr txBox="1"/>
          <p:nvPr/>
        </p:nvSpPr>
        <p:spPr>
          <a:xfrm>
            <a:off x="1872384" y="51048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B7E27-5AFC-47F6-98F1-EC1F5E2C195A}"/>
              </a:ext>
            </a:extLst>
          </p:cNvPr>
          <p:cNvSpPr/>
          <p:nvPr/>
        </p:nvSpPr>
        <p:spPr>
          <a:xfrm>
            <a:off x="1566863" y="3438525"/>
            <a:ext cx="2024062" cy="623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Complementarities</a:t>
            </a:r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F2F0A2-2D5E-4F20-880D-2C66C25E4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940" y="3292477"/>
            <a:ext cx="1725022" cy="2327274"/>
          </a:xfrm>
          <a:prstGeom prst="rect">
            <a:avLst/>
          </a:prstGeom>
        </p:spPr>
      </p:pic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A5B1B36C-B895-4E04-AA6C-B538D0275EA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590925" y="3007519"/>
            <a:ext cx="861015" cy="1448595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5D0BA4F2-10CB-45D3-AE18-89209C52958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590925" y="3750469"/>
            <a:ext cx="861015" cy="705645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CB8A1BEA-DA5A-40C6-B936-E24EFCE0B5FC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590925" y="4456114"/>
            <a:ext cx="861015" cy="162719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366DD8E2-8E2E-4A65-AF2B-956AC6D51A4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3590925" y="4456114"/>
            <a:ext cx="861015" cy="1520823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1EC437F0-6C69-4F91-8138-F6B39667F5DC}"/>
              </a:ext>
            </a:extLst>
          </p:cNvPr>
          <p:cNvSpPr txBox="1">
            <a:spLocks/>
          </p:cNvSpPr>
          <p:nvPr/>
        </p:nvSpPr>
        <p:spPr>
          <a:xfrm>
            <a:off x="6867525" y="3292477"/>
            <a:ext cx="4133850" cy="2984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b="1"/>
              <a:t>Not </a:t>
            </a:r>
            <a:r>
              <a:rPr lang="fr-FR" b="1" err="1"/>
              <a:t>very</a:t>
            </a:r>
            <a:r>
              <a:rPr lang="fr-FR" b="1"/>
              <a:t> </a:t>
            </a:r>
            <a:r>
              <a:rPr lang="fr-FR" b="1" err="1"/>
              <a:t>great</a:t>
            </a:r>
            <a:endParaRPr lang="fr-FR" b="1"/>
          </a:p>
          <a:p>
            <a:pPr marL="0" indent="0">
              <a:buFont typeface="Arial" panose="020B0604020202020204" pitchFamily="34" charset="0"/>
              <a:buNone/>
            </a:pP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may</a:t>
            </a:r>
            <a:r>
              <a:rPr lang="fr-FR"/>
              <a:t> miss </a:t>
            </a:r>
            <a:r>
              <a:rPr lang="fr-FR" err="1"/>
              <a:t>interesting</a:t>
            </a:r>
            <a:r>
              <a:rPr lang="fr-FR"/>
              <a:t> items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may</a:t>
            </a:r>
            <a:r>
              <a:rPr lang="fr-FR"/>
              <a:t> </a:t>
            </a:r>
            <a:r>
              <a:rPr lang="fr-FR" err="1"/>
              <a:t>evaluate</a:t>
            </a:r>
            <a:r>
              <a:rPr lang="fr-FR"/>
              <a:t> </a:t>
            </a:r>
            <a:r>
              <a:rPr lang="fr-FR" err="1"/>
              <a:t>some</a:t>
            </a:r>
            <a:r>
              <a:rPr lang="fr-FR"/>
              <a:t> items for </a:t>
            </a:r>
            <a:r>
              <a:rPr lang="fr-FR" err="1"/>
              <a:t>nothing</a:t>
            </a: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adding</a:t>
            </a:r>
            <a:r>
              <a:rPr lang="fr-FR"/>
              <a:t> a new source </a:t>
            </a:r>
            <a:r>
              <a:rPr lang="fr-FR" err="1"/>
              <a:t>sorting</a:t>
            </a:r>
            <a:r>
              <a:rPr lang="fr-FR"/>
              <a:t> </a:t>
            </a:r>
            <a:r>
              <a:rPr lang="fr-FR" err="1"/>
              <a:t>against</a:t>
            </a:r>
            <a:r>
              <a:rPr lang="fr-FR"/>
              <a:t> a </a:t>
            </a:r>
            <a:r>
              <a:rPr lang="fr-FR" err="1"/>
              <a:t>given</a:t>
            </a:r>
            <a:r>
              <a:rPr lang="fr-FR"/>
              <a:t> score,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to </a:t>
            </a:r>
            <a:r>
              <a:rPr lang="fr-FR" err="1"/>
              <a:t>pass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new </a:t>
            </a:r>
            <a:r>
              <a:rPr lang="fr-FR" err="1"/>
              <a:t>kind</a:t>
            </a:r>
            <a:r>
              <a:rPr lang="fr-FR"/>
              <a:t> of score to the oracle (new dimension)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  <a:p>
            <a:pPr marL="0" indent="0">
              <a:buFont typeface="Arial" panose="020B0604020202020204" pitchFamily="34" charset="0"/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214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5243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5EFBCE9-902E-45F8-A69A-1F749A3BF702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973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5EFBCE9-902E-45F8-A69A-1F749A3BF702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489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812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819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820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166C808-B7D8-4413-972A-64969F776F5F}"/>
              </a:ext>
            </a:extLst>
          </p:cNvPr>
          <p:cNvCxnSpPr>
            <a:cxnSpLocks/>
          </p:cNvCxnSpPr>
          <p:nvPr/>
        </p:nvCxnSpPr>
        <p:spPr>
          <a:xfrm>
            <a:off x="7165630" y="1000738"/>
            <a:ext cx="3745420" cy="22768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CD3CD22-349F-4BB9-87AB-B84E4DD8C594}"/>
              </a:ext>
            </a:extLst>
          </p:cNvPr>
          <p:cNvCxnSpPr>
            <a:cxnSpLocks/>
            <a:stCxn id="26" idx="6"/>
            <a:endCxn id="39" idx="2"/>
          </p:cNvCxnSpPr>
          <p:nvPr/>
        </p:nvCxnSpPr>
        <p:spPr>
          <a:xfrm>
            <a:off x="7493691" y="2311476"/>
            <a:ext cx="3238497" cy="104023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20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1CD3CD22-349F-4BB9-87AB-B84E4DD8C594}"/>
              </a:ext>
            </a:extLst>
          </p:cNvPr>
          <p:cNvCxnSpPr>
            <a:cxnSpLocks/>
            <a:stCxn id="26" idx="6"/>
            <a:endCxn id="39" idx="2"/>
          </p:cNvCxnSpPr>
          <p:nvPr/>
        </p:nvCxnSpPr>
        <p:spPr>
          <a:xfrm>
            <a:off x="7493691" y="2311476"/>
            <a:ext cx="3238497" cy="104023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xplosion : 8 points 44">
            <a:extLst>
              <a:ext uri="{FF2B5EF4-FFF2-40B4-BE49-F238E27FC236}">
                <a16:creationId xmlns:a16="http://schemas.microsoft.com/office/drawing/2014/main" id="{38044F0A-4753-4DCE-B0E0-AF73D8BEFD82}"/>
              </a:ext>
            </a:extLst>
          </p:cNvPr>
          <p:cNvSpPr/>
          <p:nvPr/>
        </p:nvSpPr>
        <p:spPr>
          <a:xfrm>
            <a:off x="8036021" y="2265429"/>
            <a:ext cx="484178" cy="484178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EC89284-2295-45D8-A4D9-16CA41AD3FAF}"/>
              </a:ext>
            </a:extLst>
          </p:cNvPr>
          <p:cNvCxnSpPr>
            <a:cxnSpLocks/>
          </p:cNvCxnSpPr>
          <p:nvPr/>
        </p:nvCxnSpPr>
        <p:spPr>
          <a:xfrm>
            <a:off x="7165630" y="1000738"/>
            <a:ext cx="3745420" cy="22768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xplosion : 8 points 46">
            <a:extLst>
              <a:ext uri="{FF2B5EF4-FFF2-40B4-BE49-F238E27FC236}">
                <a16:creationId xmlns:a16="http://schemas.microsoft.com/office/drawing/2014/main" id="{1D879A87-367E-46D4-8B91-2C04B1CF5C54}"/>
              </a:ext>
            </a:extLst>
          </p:cNvPr>
          <p:cNvSpPr/>
          <p:nvPr/>
        </p:nvSpPr>
        <p:spPr>
          <a:xfrm>
            <a:off x="7578147" y="1067078"/>
            <a:ext cx="484178" cy="484178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021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38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76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Other</a:t>
            </a:r>
            <a:r>
              <a:rPr lang="fr-FR"/>
              <a:t> solution – </a:t>
            </a:r>
            <a:r>
              <a:rPr lang="fr-FR" err="1"/>
              <a:t>Representation</a:t>
            </a:r>
            <a:r>
              <a:rPr lang="fr-FR"/>
              <a:t> </a:t>
            </a:r>
            <a:r>
              <a:rPr lang="fr-FR" err="1"/>
              <a:t>learning</a:t>
            </a:r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4F9FFC0-636B-409C-805D-00D5AA531B95}"/>
              </a:ext>
            </a:extLst>
          </p:cNvPr>
          <p:cNvSpPr/>
          <p:nvPr/>
        </p:nvSpPr>
        <p:spPr>
          <a:xfrm>
            <a:off x="5135404" y="4829168"/>
            <a:ext cx="1845468" cy="1085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854F6BE-62FE-4CD6-AC2B-FEC23C814C37}"/>
              </a:ext>
            </a:extLst>
          </p:cNvPr>
          <p:cNvSpPr/>
          <p:nvPr/>
        </p:nvSpPr>
        <p:spPr>
          <a:xfrm>
            <a:off x="5135404" y="3400422"/>
            <a:ext cx="1845468" cy="1085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DC1F511-C226-4897-B9FC-91F6654D7840}"/>
              </a:ext>
            </a:extLst>
          </p:cNvPr>
          <p:cNvSpPr/>
          <p:nvPr/>
        </p:nvSpPr>
        <p:spPr>
          <a:xfrm>
            <a:off x="2313622" y="2443161"/>
            <a:ext cx="3271837" cy="600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Mary as a </a:t>
            </a:r>
            <a:r>
              <a:rPr lang="fr-FR" b="1" err="1">
                <a:solidFill>
                  <a:srgbClr val="C00000"/>
                </a:solidFill>
              </a:rPr>
              <a:t>Vector</a:t>
            </a:r>
            <a:endParaRPr lang="fr-FR" b="1">
              <a:solidFill>
                <a:srgbClr val="C00000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E09292C-5527-495F-A6B7-2240AAD00A7C}"/>
              </a:ext>
            </a:extLst>
          </p:cNvPr>
          <p:cNvSpPr/>
          <p:nvPr/>
        </p:nvSpPr>
        <p:spPr>
          <a:xfrm>
            <a:off x="6452234" y="2443160"/>
            <a:ext cx="3271837" cy="6000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T-Shirt as a </a:t>
            </a:r>
            <a:r>
              <a:rPr lang="fr-FR" b="1" err="1">
                <a:solidFill>
                  <a:srgbClr val="C00000"/>
                </a:solidFill>
              </a:rPr>
              <a:t>Vector</a:t>
            </a:r>
            <a:endParaRPr lang="fr-FR" b="1">
              <a:solidFill>
                <a:srgbClr val="C0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14E307-FD19-46DB-A11E-C4452B726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41" y="3574815"/>
            <a:ext cx="952788" cy="737063"/>
          </a:xfrm>
          <a:prstGeom prst="rect">
            <a:avLst/>
          </a:prstGeom>
        </p:spPr>
      </p:pic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9F630A1C-EDF1-41A8-B860-A1F86961794B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5400000">
            <a:off x="6894553" y="2206821"/>
            <a:ext cx="357187" cy="203001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3C999E34-0D2C-495C-A344-D90B64D90D86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16200000" flipH="1">
            <a:off x="4825246" y="2167530"/>
            <a:ext cx="357186" cy="2108597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402E4EA3-7E15-4E0A-9725-D96831506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646" y="4952046"/>
            <a:ext cx="1104984" cy="82962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A389BFC-A85C-4937-B354-3302944566DA}"/>
              </a:ext>
            </a:extLst>
          </p:cNvPr>
          <p:cNvCxnSpPr>
            <a:stCxn id="5" idx="4"/>
            <a:endCxn id="4" idx="0"/>
          </p:cNvCxnSpPr>
          <p:nvPr/>
        </p:nvCxnSpPr>
        <p:spPr>
          <a:xfrm>
            <a:off x="6058138" y="4486272"/>
            <a:ext cx="0" cy="3428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0D0993D-0A70-41A6-B15F-622BD1577B29}"/>
              </a:ext>
            </a:extLst>
          </p:cNvPr>
          <p:cNvCxnSpPr/>
          <p:nvPr/>
        </p:nvCxnSpPr>
        <p:spPr>
          <a:xfrm>
            <a:off x="6058138" y="5915018"/>
            <a:ext cx="0" cy="3428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F4790D7-A601-4EDC-9354-C55F5D80BE2E}"/>
              </a:ext>
            </a:extLst>
          </p:cNvPr>
          <p:cNvSpPr txBox="1"/>
          <p:nvPr/>
        </p:nvSpPr>
        <p:spPr>
          <a:xfrm>
            <a:off x="5485031" y="6206600"/>
            <a:ext cx="113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Relevance</a:t>
            </a:r>
          </a:p>
        </p:txBody>
      </p:sp>
    </p:spTree>
    <p:extLst>
      <p:ext uri="{BB962C8B-B14F-4D97-AF65-F5344CB8AC3E}">
        <p14:creationId xmlns:p14="http://schemas.microsoft.com/office/powerpoint/2010/main" val="7727304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5846A15-380F-4248-BEA3-AB3D271EFF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366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5846A15-380F-4248-BEA3-AB3D271EFF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462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DF225C5-1469-484A-ADD5-4FE894AB05B5}"/>
              </a:ext>
            </a:extLst>
          </p:cNvPr>
          <p:cNvCxnSpPr>
            <a:cxnSpLocks/>
            <a:stCxn id="28" idx="2"/>
            <a:endCxn id="35" idx="6"/>
          </p:cNvCxnSpPr>
          <p:nvPr/>
        </p:nvCxnSpPr>
        <p:spPr>
          <a:xfrm>
            <a:off x="2600325" y="4304229"/>
            <a:ext cx="8131863" cy="430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5846A15-380F-4248-BEA3-AB3D271EFF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193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448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6287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5072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096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63C9DC6-74C7-4238-A738-00933BFBEC17}"/>
              </a:ext>
            </a:extLst>
          </p:cNvPr>
          <p:cNvCxnSpPr>
            <a:cxnSpLocks/>
          </p:cNvCxnSpPr>
          <p:nvPr/>
        </p:nvCxnSpPr>
        <p:spPr>
          <a:xfrm flipV="1">
            <a:off x="2752725" y="2366513"/>
            <a:ext cx="4653128" cy="191866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586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63C9DC6-74C7-4238-A738-00933BFBEC17}"/>
              </a:ext>
            </a:extLst>
          </p:cNvPr>
          <p:cNvCxnSpPr>
            <a:cxnSpLocks/>
          </p:cNvCxnSpPr>
          <p:nvPr/>
        </p:nvCxnSpPr>
        <p:spPr>
          <a:xfrm flipV="1">
            <a:off x="2752725" y="2366513"/>
            <a:ext cx="4653128" cy="191866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9D5710A-B23B-4D84-8787-AF6BCF1873B2}"/>
              </a:ext>
            </a:extLst>
          </p:cNvPr>
          <p:cNvCxnSpPr>
            <a:cxnSpLocks/>
            <a:stCxn id="36" idx="7"/>
            <a:endCxn id="20" idx="3"/>
          </p:cNvCxnSpPr>
          <p:nvPr/>
        </p:nvCxnSpPr>
        <p:spPr>
          <a:xfrm flipH="1">
            <a:off x="4897963" y="852564"/>
            <a:ext cx="2267667" cy="2012348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xplosion : 8 points 45">
            <a:extLst>
              <a:ext uri="{FF2B5EF4-FFF2-40B4-BE49-F238E27FC236}">
                <a16:creationId xmlns:a16="http://schemas.microsoft.com/office/drawing/2014/main" id="{D0A02BB5-A4CF-4FC0-A9A5-8750651BD171}"/>
              </a:ext>
            </a:extLst>
          </p:cNvPr>
          <p:cNvSpPr/>
          <p:nvPr/>
        </p:nvSpPr>
        <p:spPr>
          <a:xfrm flipH="1">
            <a:off x="6535104" y="2520556"/>
            <a:ext cx="353584" cy="353584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xplosion : 8 points 46">
            <a:extLst>
              <a:ext uri="{FF2B5EF4-FFF2-40B4-BE49-F238E27FC236}">
                <a16:creationId xmlns:a16="http://schemas.microsoft.com/office/drawing/2014/main" id="{BB9792C2-5908-4A92-A5F7-3B019908C7CC}"/>
              </a:ext>
            </a:extLst>
          </p:cNvPr>
          <p:cNvSpPr/>
          <p:nvPr/>
        </p:nvSpPr>
        <p:spPr>
          <a:xfrm flipH="1">
            <a:off x="5258431" y="2159028"/>
            <a:ext cx="353584" cy="353584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1108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11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Finding</a:t>
            </a:r>
            <a:r>
              <a:rPr lang="fr-FR"/>
              <a:t> best item </a:t>
            </a:r>
            <a:r>
              <a:rPr lang="fr-FR" err="1"/>
              <a:t>becomes</a:t>
            </a:r>
            <a:r>
              <a:rPr lang="fr-FR"/>
              <a:t> a </a:t>
            </a:r>
            <a:r>
              <a:rPr lang="fr-FR" err="1"/>
              <a:t>nearest</a:t>
            </a:r>
            <a:r>
              <a:rPr lang="fr-FR"/>
              <a:t> </a:t>
            </a:r>
            <a:r>
              <a:rPr lang="fr-FR" err="1"/>
              <a:t>neighbor</a:t>
            </a:r>
            <a:r>
              <a:rPr lang="fr-FR"/>
              <a:t> </a:t>
            </a:r>
            <a:r>
              <a:rPr lang="fr-FR" err="1"/>
              <a:t>problem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289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err="1"/>
              <a:t>Logistic</a:t>
            </a:r>
            <a:r>
              <a:rPr lang="fr-FR"/>
              <a:t> </a:t>
            </a:r>
            <a:r>
              <a:rPr lang="fr-FR" err="1"/>
              <a:t>Regression</a:t>
            </a:r>
            <a:r>
              <a:rPr lang="fr-FR"/>
              <a:t> : </a:t>
            </a:r>
          </a:p>
          <a:p>
            <a:pPr marL="0" indent="0">
              <a:buNone/>
            </a:pP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want</a:t>
            </a:r>
            <a:r>
              <a:rPr lang="fr-FR"/>
              <a:t> to </a:t>
            </a:r>
            <a:r>
              <a:rPr lang="fr-FR" err="1"/>
              <a:t>maximize</a:t>
            </a:r>
            <a:r>
              <a:rPr lang="fr-FR"/>
              <a:t> </a:t>
            </a:r>
            <a:r>
              <a:rPr lang="fr-FR" err="1"/>
              <a:t>vectors</a:t>
            </a:r>
            <a:r>
              <a:rPr lang="fr-FR"/>
              <a:t> dot </a:t>
            </a:r>
            <a:r>
              <a:rPr lang="fr-FR" err="1"/>
              <a:t>product</a:t>
            </a: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vector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normalized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have :</a:t>
            </a:r>
          </a:p>
          <a:p>
            <a:pPr marL="0" indent="0">
              <a:buNone/>
            </a:pP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want</a:t>
            </a:r>
            <a:r>
              <a:rPr lang="fr-FR"/>
              <a:t> to </a:t>
            </a:r>
            <a:r>
              <a:rPr lang="fr-FR" err="1"/>
              <a:t>minimize</a:t>
            </a:r>
            <a:r>
              <a:rPr lang="fr-FR"/>
              <a:t> a distance.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C9AB075-A053-47DD-A049-BC34D07FB251}"/>
                  </a:ext>
                </a:extLst>
              </p:cNvPr>
              <p:cNvSpPr txBox="1"/>
              <p:nvPr/>
            </p:nvSpPr>
            <p:spPr>
              <a:xfrm>
                <a:off x="3253977" y="1768473"/>
                <a:ext cx="3589735" cy="525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C9AB075-A053-47DD-A049-BC34D07F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977" y="1768473"/>
                <a:ext cx="3589735" cy="525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7EC02D-F957-43E5-8060-E2F174B910CD}"/>
                  </a:ext>
                </a:extLst>
              </p:cNvPr>
              <p:cNvSpPr txBox="1"/>
              <p:nvPr/>
            </p:nvSpPr>
            <p:spPr>
              <a:xfrm>
                <a:off x="5214325" y="3443288"/>
                <a:ext cx="554060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mtClean="0">
                          <a:latin typeface="Cambria Math" panose="02040503050406030204" pitchFamily="18" charset="0"/>
                        </a:rPr>
                        <m:t>ⅆ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D7EC02D-F957-43E5-8060-E2F174B91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325" y="3443288"/>
                <a:ext cx="5540604" cy="276999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750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DF225C5-1469-484A-ADD5-4FE894AB05B5}"/>
              </a:ext>
            </a:extLst>
          </p:cNvPr>
          <p:cNvCxnSpPr>
            <a:cxnSpLocks/>
            <a:stCxn id="28" idx="2"/>
            <a:endCxn id="35" idx="6"/>
          </p:cNvCxnSpPr>
          <p:nvPr/>
        </p:nvCxnSpPr>
        <p:spPr>
          <a:xfrm>
            <a:off x="2600325" y="4304229"/>
            <a:ext cx="8131863" cy="430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5846A15-380F-4248-BEA3-AB3D271EFF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831AF1D-A533-4749-8399-ACEB998C0CC6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9720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DF225C5-1469-484A-ADD5-4FE894AB05B5}"/>
              </a:ext>
            </a:extLst>
          </p:cNvPr>
          <p:cNvCxnSpPr>
            <a:cxnSpLocks/>
            <a:stCxn id="28" idx="2"/>
            <a:endCxn id="35" idx="6"/>
          </p:cNvCxnSpPr>
          <p:nvPr/>
        </p:nvCxnSpPr>
        <p:spPr>
          <a:xfrm>
            <a:off x="2600325" y="4304229"/>
            <a:ext cx="8131863" cy="430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5846A15-380F-4248-BEA3-AB3D271EFF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831AF1D-A533-4749-8399-ACEB998C0CC6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5452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361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53875" y="3456486"/>
            <a:ext cx="135463" cy="1204272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1459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53875" y="3456486"/>
            <a:ext cx="135463" cy="1204272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717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8AD59C7-F27B-456A-AC35-0E14E4A128B6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V="1">
            <a:off x="10762876" y="2617797"/>
            <a:ext cx="640739" cy="80800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365B798-923C-4EB9-8AB2-255CE5B4918F}"/>
              </a:ext>
            </a:extLst>
          </p:cNvPr>
          <p:cNvCxnSpPr>
            <a:cxnSpLocks/>
          </p:cNvCxnSpPr>
          <p:nvPr/>
        </p:nvCxnSpPr>
        <p:spPr>
          <a:xfrm flipV="1">
            <a:off x="10656441" y="2688707"/>
            <a:ext cx="702115" cy="204296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ECF54B3-6B5C-4692-A6BD-2354D0B3A322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7493691" y="2311476"/>
            <a:ext cx="3731062" cy="3804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365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8AD59C7-F27B-456A-AC35-0E14E4A128B6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V="1">
            <a:off x="10762876" y="2617797"/>
            <a:ext cx="640739" cy="80800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365B798-923C-4EB9-8AB2-255CE5B4918F}"/>
              </a:ext>
            </a:extLst>
          </p:cNvPr>
          <p:cNvCxnSpPr>
            <a:cxnSpLocks/>
          </p:cNvCxnSpPr>
          <p:nvPr/>
        </p:nvCxnSpPr>
        <p:spPr>
          <a:xfrm flipV="1">
            <a:off x="10656441" y="2688707"/>
            <a:ext cx="702115" cy="204296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ECF54B3-6B5C-4692-A6BD-2354D0B3A322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7493691" y="2311476"/>
            <a:ext cx="3731062" cy="3804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33DB58E-602A-4DA3-811E-1D5436828CFC}"/>
              </a:ext>
            </a:extLst>
          </p:cNvPr>
          <p:cNvCxnSpPr>
            <a:cxnSpLocks/>
          </p:cNvCxnSpPr>
          <p:nvPr/>
        </p:nvCxnSpPr>
        <p:spPr>
          <a:xfrm>
            <a:off x="7446066" y="2282901"/>
            <a:ext cx="3207809" cy="249745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xplosion : 8 points 46">
            <a:extLst>
              <a:ext uri="{FF2B5EF4-FFF2-40B4-BE49-F238E27FC236}">
                <a16:creationId xmlns:a16="http://schemas.microsoft.com/office/drawing/2014/main" id="{F8670EB8-9264-4293-A46D-ADE53EBB4B55}"/>
              </a:ext>
            </a:extLst>
          </p:cNvPr>
          <p:cNvSpPr/>
          <p:nvPr/>
        </p:nvSpPr>
        <p:spPr>
          <a:xfrm flipH="1">
            <a:off x="7823751" y="2549639"/>
            <a:ext cx="353584" cy="353584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958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8AD59C7-F27B-456A-AC35-0E14E4A128B6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V="1">
            <a:off x="10762876" y="2617797"/>
            <a:ext cx="640739" cy="80800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365B798-923C-4EB9-8AB2-255CE5B4918F}"/>
              </a:ext>
            </a:extLst>
          </p:cNvPr>
          <p:cNvCxnSpPr>
            <a:cxnSpLocks/>
          </p:cNvCxnSpPr>
          <p:nvPr/>
        </p:nvCxnSpPr>
        <p:spPr>
          <a:xfrm flipV="1">
            <a:off x="10656441" y="2688707"/>
            <a:ext cx="702115" cy="204296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ECF54B3-6B5C-4692-A6BD-2354D0B3A322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7493691" y="2311476"/>
            <a:ext cx="3731062" cy="3804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0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5176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DF225C5-1469-484A-ADD5-4FE894AB05B5}"/>
              </a:ext>
            </a:extLst>
          </p:cNvPr>
          <p:cNvCxnSpPr>
            <a:cxnSpLocks/>
            <a:stCxn id="28" idx="2"/>
            <a:endCxn id="35" idx="6"/>
          </p:cNvCxnSpPr>
          <p:nvPr/>
        </p:nvCxnSpPr>
        <p:spPr>
          <a:xfrm>
            <a:off x="2600325" y="4304229"/>
            <a:ext cx="8131863" cy="430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5846A15-380F-4248-BEA3-AB3D271EFF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831AF1D-A533-4749-8399-ACEB998C0CC6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76ADEF2-4ED6-486C-9A1F-5708D530CC94}"/>
              </a:ext>
            </a:extLst>
          </p:cNvPr>
          <p:cNvSpPr/>
          <p:nvPr/>
        </p:nvSpPr>
        <p:spPr>
          <a:xfrm>
            <a:off x="1223834" y="72973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198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DF225C5-1469-484A-ADD5-4FE894AB05B5}"/>
              </a:ext>
            </a:extLst>
          </p:cNvPr>
          <p:cNvCxnSpPr>
            <a:cxnSpLocks/>
            <a:stCxn id="28" idx="2"/>
            <a:endCxn id="35" idx="6"/>
          </p:cNvCxnSpPr>
          <p:nvPr/>
        </p:nvCxnSpPr>
        <p:spPr>
          <a:xfrm>
            <a:off x="2600325" y="4304229"/>
            <a:ext cx="8131863" cy="430616"/>
          </a:xfrm>
          <a:prstGeom prst="line">
            <a:avLst/>
          </a:prstGeom>
          <a:ln w="317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5846A15-380F-4248-BEA3-AB3D271EFF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831AF1D-A533-4749-8399-ACEB998C0CC6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76ADEF2-4ED6-486C-9A1F-5708D530CC94}"/>
              </a:ext>
            </a:extLst>
          </p:cNvPr>
          <p:cNvSpPr/>
          <p:nvPr/>
        </p:nvSpPr>
        <p:spPr>
          <a:xfrm>
            <a:off x="1223834" y="72973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01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Logistic</a:t>
            </a:r>
            <a:r>
              <a:rPr lang="fr-FR"/>
              <a:t> </a:t>
            </a:r>
            <a:r>
              <a:rPr lang="fr-FR" err="1"/>
              <a:t>Regression</a:t>
            </a:r>
            <a:r>
              <a:rPr lang="fr-FR"/>
              <a:t> can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replaced</a:t>
            </a:r>
            <a:r>
              <a:rPr lang="fr-FR"/>
              <a:t> </a:t>
            </a:r>
            <a:r>
              <a:rPr lang="fr-FR" err="1"/>
              <a:t>too</a:t>
            </a:r>
            <a:r>
              <a:rPr lang="fr-FR"/>
              <a:t> !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9346F08-0EF0-4D1C-AB3C-AB4A3CDE8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95" y="1690688"/>
            <a:ext cx="7309705" cy="44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739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DF225C5-1469-484A-ADD5-4FE894AB05B5}"/>
              </a:ext>
            </a:extLst>
          </p:cNvPr>
          <p:cNvCxnSpPr>
            <a:cxnSpLocks/>
            <a:stCxn id="28" idx="2"/>
            <a:endCxn id="35" idx="6"/>
          </p:cNvCxnSpPr>
          <p:nvPr/>
        </p:nvCxnSpPr>
        <p:spPr>
          <a:xfrm>
            <a:off x="2600325" y="4304229"/>
            <a:ext cx="8131863" cy="430616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5846A15-380F-4248-BEA3-AB3D271EFF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831AF1D-A533-4749-8399-ACEB998C0CC6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76ADEF2-4ED6-486C-9A1F-5708D530CC94}"/>
              </a:ext>
            </a:extLst>
          </p:cNvPr>
          <p:cNvSpPr/>
          <p:nvPr/>
        </p:nvSpPr>
        <p:spPr>
          <a:xfrm>
            <a:off x="1223834" y="72973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21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F46A346-99CF-4822-AF97-D738CA057E42}"/>
              </a:ext>
            </a:extLst>
          </p:cNvPr>
          <p:cNvCxnSpPr>
            <a:cxnSpLocks/>
            <a:stCxn id="34" idx="5"/>
            <a:endCxn id="35" idx="1"/>
          </p:cNvCxnSpPr>
          <p:nvPr/>
        </p:nvCxnSpPr>
        <p:spPr>
          <a:xfrm>
            <a:off x="1402696" y="908596"/>
            <a:ext cx="9150630" cy="375216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E1ADE21B-77C0-45B1-8B5C-50F6425C5C89}"/>
              </a:ext>
            </a:extLst>
          </p:cNvPr>
          <p:cNvCxnSpPr>
            <a:cxnSpLocks/>
          </p:cNvCxnSpPr>
          <p:nvPr/>
        </p:nvCxnSpPr>
        <p:spPr>
          <a:xfrm>
            <a:off x="1377982" y="916834"/>
            <a:ext cx="1302404" cy="329085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2DF225C5-1469-484A-ADD5-4FE894AB05B5}"/>
              </a:ext>
            </a:extLst>
          </p:cNvPr>
          <p:cNvCxnSpPr>
            <a:cxnSpLocks/>
            <a:stCxn id="28" idx="2"/>
            <a:endCxn id="35" idx="6"/>
          </p:cNvCxnSpPr>
          <p:nvPr/>
        </p:nvCxnSpPr>
        <p:spPr>
          <a:xfrm>
            <a:off x="2600325" y="4304229"/>
            <a:ext cx="8131863" cy="4306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1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5846A15-380F-4248-BEA3-AB3D271EFF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8831AF1D-A533-4749-8399-ACEB998C0CC6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B76ADEF2-4ED6-486C-9A1F-5708D530CC94}"/>
              </a:ext>
            </a:extLst>
          </p:cNvPr>
          <p:cNvSpPr/>
          <p:nvPr/>
        </p:nvSpPr>
        <p:spPr>
          <a:xfrm>
            <a:off x="1223834" y="72973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8696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8AD59C7-F27B-456A-AC35-0E14E4A128B6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V="1">
            <a:off x="10762876" y="2617797"/>
            <a:ext cx="640739" cy="80800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365B798-923C-4EB9-8AB2-255CE5B4918F}"/>
              </a:ext>
            </a:extLst>
          </p:cNvPr>
          <p:cNvCxnSpPr>
            <a:cxnSpLocks/>
          </p:cNvCxnSpPr>
          <p:nvPr/>
        </p:nvCxnSpPr>
        <p:spPr>
          <a:xfrm flipV="1">
            <a:off x="10656441" y="2688707"/>
            <a:ext cx="702115" cy="204296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ECF54B3-6B5C-4692-A6BD-2354D0B3A322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7493691" y="2311476"/>
            <a:ext cx="3731062" cy="3804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8507FE7-F2E2-4B7D-93FB-AB738FEDE124}"/>
              </a:ext>
            </a:extLst>
          </p:cNvPr>
          <p:cNvSpPr/>
          <p:nvPr/>
        </p:nvSpPr>
        <p:spPr>
          <a:xfrm>
            <a:off x="1223834" y="72973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0408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8AD59C7-F27B-456A-AC35-0E14E4A128B6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V="1">
            <a:off x="10762876" y="2617797"/>
            <a:ext cx="640739" cy="80800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365B798-923C-4EB9-8AB2-255CE5B4918F}"/>
              </a:ext>
            </a:extLst>
          </p:cNvPr>
          <p:cNvCxnSpPr>
            <a:cxnSpLocks/>
          </p:cNvCxnSpPr>
          <p:nvPr/>
        </p:nvCxnSpPr>
        <p:spPr>
          <a:xfrm flipV="1">
            <a:off x="10656441" y="2688707"/>
            <a:ext cx="702115" cy="204296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ECF54B3-6B5C-4692-A6BD-2354D0B3A322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7493691" y="2311476"/>
            <a:ext cx="3731062" cy="3804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8507FE7-F2E2-4B7D-93FB-AB738FEDE124}"/>
              </a:ext>
            </a:extLst>
          </p:cNvPr>
          <p:cNvSpPr/>
          <p:nvPr/>
        </p:nvSpPr>
        <p:spPr>
          <a:xfrm>
            <a:off x="1223834" y="72973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5647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8AD59C7-F27B-456A-AC35-0E14E4A128B6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V="1">
            <a:off x="10762876" y="2617797"/>
            <a:ext cx="640739" cy="80800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365B798-923C-4EB9-8AB2-255CE5B4918F}"/>
              </a:ext>
            </a:extLst>
          </p:cNvPr>
          <p:cNvCxnSpPr>
            <a:cxnSpLocks/>
          </p:cNvCxnSpPr>
          <p:nvPr/>
        </p:nvCxnSpPr>
        <p:spPr>
          <a:xfrm flipV="1">
            <a:off x="10656441" y="2688707"/>
            <a:ext cx="702115" cy="204296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ECF54B3-6B5C-4692-A6BD-2354D0B3A322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7493691" y="2311476"/>
            <a:ext cx="3731062" cy="3804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8507FE7-F2E2-4B7D-93FB-AB738FEDE124}"/>
              </a:ext>
            </a:extLst>
          </p:cNvPr>
          <p:cNvSpPr/>
          <p:nvPr/>
        </p:nvSpPr>
        <p:spPr>
          <a:xfrm>
            <a:off x="1223834" y="72973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35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6B08C9EC-0AD2-4BF5-A469-3E7D5DD57265}"/>
              </a:ext>
            </a:extLst>
          </p:cNvPr>
          <p:cNvCxnSpPr>
            <a:cxnSpLocks/>
          </p:cNvCxnSpPr>
          <p:nvPr/>
        </p:nvCxnSpPr>
        <p:spPr>
          <a:xfrm flipH="1" flipV="1">
            <a:off x="1328664" y="834564"/>
            <a:ext cx="3643441" cy="195631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E7337C1-9D0D-4B1E-A018-B71C3FE4EAEC}"/>
              </a:ext>
            </a:extLst>
          </p:cNvPr>
          <p:cNvCxnSpPr>
            <a:cxnSpLocks/>
          </p:cNvCxnSpPr>
          <p:nvPr/>
        </p:nvCxnSpPr>
        <p:spPr>
          <a:xfrm flipH="1" flipV="1">
            <a:off x="1328554" y="834454"/>
            <a:ext cx="1586041" cy="1169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4079947-98D3-45B5-87AE-807AEC18B03B}"/>
              </a:ext>
            </a:extLst>
          </p:cNvPr>
          <p:cNvCxnSpPr>
            <a:cxnSpLocks/>
          </p:cNvCxnSpPr>
          <p:nvPr/>
        </p:nvCxnSpPr>
        <p:spPr>
          <a:xfrm flipH="1" flipV="1">
            <a:off x="1369744" y="916834"/>
            <a:ext cx="1302404" cy="329085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8AD59C7-F27B-456A-AC35-0E14E4A128B6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V="1">
            <a:off x="10762876" y="2617797"/>
            <a:ext cx="640739" cy="80800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365B798-923C-4EB9-8AB2-255CE5B4918F}"/>
              </a:ext>
            </a:extLst>
          </p:cNvPr>
          <p:cNvCxnSpPr>
            <a:cxnSpLocks/>
          </p:cNvCxnSpPr>
          <p:nvPr/>
        </p:nvCxnSpPr>
        <p:spPr>
          <a:xfrm flipV="1">
            <a:off x="10656441" y="2688707"/>
            <a:ext cx="702115" cy="204296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ECF54B3-6B5C-4692-A6BD-2354D0B3A322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7493691" y="2311476"/>
            <a:ext cx="3731062" cy="3804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D31B563-FABD-45E1-82D7-D55878D0A370}"/>
              </a:ext>
            </a:extLst>
          </p:cNvPr>
          <p:cNvCxnSpPr>
            <a:cxnSpLocks/>
            <a:stCxn id="27" idx="2"/>
            <a:endCxn id="36" idx="6"/>
          </p:cNvCxnSpPr>
          <p:nvPr/>
        </p:nvCxnSpPr>
        <p:spPr>
          <a:xfrm flipV="1">
            <a:off x="2809875" y="926651"/>
            <a:ext cx="4386443" cy="10772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8507FE7-F2E2-4B7D-93FB-AB738FEDE124}"/>
              </a:ext>
            </a:extLst>
          </p:cNvPr>
          <p:cNvSpPr/>
          <p:nvPr/>
        </p:nvSpPr>
        <p:spPr>
          <a:xfrm>
            <a:off x="1223834" y="72973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Explosion : 8 points 51">
            <a:extLst>
              <a:ext uri="{FF2B5EF4-FFF2-40B4-BE49-F238E27FC236}">
                <a16:creationId xmlns:a16="http://schemas.microsoft.com/office/drawing/2014/main" id="{25CA690B-E9F3-43F9-8D06-0406C485F249}"/>
              </a:ext>
            </a:extLst>
          </p:cNvPr>
          <p:cNvSpPr/>
          <p:nvPr/>
        </p:nvSpPr>
        <p:spPr>
          <a:xfrm flipH="1">
            <a:off x="3566533" y="1577962"/>
            <a:ext cx="353584" cy="353584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xplosion : 8 points 52">
            <a:extLst>
              <a:ext uri="{FF2B5EF4-FFF2-40B4-BE49-F238E27FC236}">
                <a16:creationId xmlns:a16="http://schemas.microsoft.com/office/drawing/2014/main" id="{8C6DDA17-CE7E-42FE-803F-C22C759B63F3}"/>
              </a:ext>
            </a:extLst>
          </p:cNvPr>
          <p:cNvSpPr/>
          <p:nvPr/>
        </p:nvSpPr>
        <p:spPr>
          <a:xfrm flipH="1">
            <a:off x="4180153" y="2233009"/>
            <a:ext cx="278783" cy="278783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5136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FE7337C1-9D0D-4B1E-A018-B71C3FE4EAEC}"/>
              </a:ext>
            </a:extLst>
          </p:cNvPr>
          <p:cNvCxnSpPr>
            <a:cxnSpLocks/>
          </p:cNvCxnSpPr>
          <p:nvPr/>
        </p:nvCxnSpPr>
        <p:spPr>
          <a:xfrm flipH="1" flipV="1">
            <a:off x="1328554" y="834454"/>
            <a:ext cx="1586041" cy="116943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4079947-98D3-45B5-87AE-807AEC18B03B}"/>
              </a:ext>
            </a:extLst>
          </p:cNvPr>
          <p:cNvCxnSpPr>
            <a:cxnSpLocks/>
          </p:cNvCxnSpPr>
          <p:nvPr/>
        </p:nvCxnSpPr>
        <p:spPr>
          <a:xfrm flipH="1" flipV="1">
            <a:off x="1369744" y="916834"/>
            <a:ext cx="1302404" cy="329085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8AD59C7-F27B-456A-AC35-0E14E4A128B6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V="1">
            <a:off x="10762876" y="2617797"/>
            <a:ext cx="640739" cy="80800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8365B798-923C-4EB9-8AB2-255CE5B4918F}"/>
              </a:ext>
            </a:extLst>
          </p:cNvPr>
          <p:cNvCxnSpPr>
            <a:cxnSpLocks/>
          </p:cNvCxnSpPr>
          <p:nvPr/>
        </p:nvCxnSpPr>
        <p:spPr>
          <a:xfrm flipV="1">
            <a:off x="10656441" y="2688707"/>
            <a:ext cx="702115" cy="204296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ECF54B3-6B5C-4692-A6BD-2354D0B3A322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7493691" y="2311476"/>
            <a:ext cx="3731062" cy="38040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9C6766E9-66CF-4358-BFAB-926FE73F067C}"/>
              </a:ext>
            </a:extLst>
          </p:cNvPr>
          <p:cNvCxnSpPr>
            <a:cxnSpLocks/>
          </p:cNvCxnSpPr>
          <p:nvPr/>
        </p:nvCxnSpPr>
        <p:spPr>
          <a:xfrm flipV="1">
            <a:off x="2712512" y="2809875"/>
            <a:ext cx="2297638" cy="143931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4491147A-8BAD-46A5-9F8F-7F1199920320}"/>
              </a:ext>
            </a:extLst>
          </p:cNvPr>
          <p:cNvCxnSpPr>
            <a:cxnSpLocks/>
          </p:cNvCxnSpPr>
          <p:nvPr/>
        </p:nvCxnSpPr>
        <p:spPr>
          <a:xfrm flipV="1">
            <a:off x="2705100" y="2003941"/>
            <a:ext cx="209550" cy="2300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9D0BA37-A39F-4732-916A-79D7BF637E22}"/>
              </a:ext>
            </a:extLst>
          </p:cNvPr>
          <p:cNvCxnSpPr>
            <a:cxnSpLocks/>
          </p:cNvCxnSpPr>
          <p:nvPr/>
        </p:nvCxnSpPr>
        <p:spPr>
          <a:xfrm>
            <a:off x="7036506" y="852564"/>
            <a:ext cx="371460" cy="15636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D57B3A0-2B68-4601-936F-808BDC5BC08A}"/>
              </a:ext>
            </a:extLst>
          </p:cNvPr>
          <p:cNvCxnSpPr>
            <a:cxnSpLocks/>
            <a:endCxn id="26" idx="6"/>
          </p:cNvCxnSpPr>
          <p:nvPr/>
        </p:nvCxnSpPr>
        <p:spPr>
          <a:xfrm flipV="1">
            <a:off x="5030256" y="2311476"/>
            <a:ext cx="2463435" cy="495224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830D1E6-7221-4B08-A654-C2768B4974C5}"/>
              </a:ext>
            </a:extLst>
          </p:cNvPr>
          <p:cNvCxnSpPr>
            <a:cxnSpLocks/>
          </p:cNvCxnSpPr>
          <p:nvPr/>
        </p:nvCxnSpPr>
        <p:spPr>
          <a:xfrm>
            <a:off x="2904711" y="2007347"/>
            <a:ext cx="2131487" cy="817809"/>
          </a:xfrm>
          <a:prstGeom prst="line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85D0E9-5040-4D37-8F87-4D2852A10545}"/>
              </a:ext>
            </a:extLst>
          </p:cNvPr>
          <p:cNvSpPr/>
          <p:nvPr/>
        </p:nvSpPr>
        <p:spPr>
          <a:xfrm>
            <a:off x="285750" y="5724525"/>
            <a:ext cx="11668124" cy="970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err="1"/>
              <a:t>Legend</a:t>
            </a:r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3F90E3E-F283-412A-BA6A-4E2F7AD0695E}"/>
              </a:ext>
            </a:extLst>
          </p:cNvPr>
          <p:cNvSpPr/>
          <p:nvPr/>
        </p:nvSpPr>
        <p:spPr>
          <a:xfrm>
            <a:off x="3533775" y="5838825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8D35C-0FCA-4145-BEE4-4CDA15EFF499}"/>
              </a:ext>
            </a:extLst>
          </p:cNvPr>
          <p:cNvSpPr/>
          <p:nvPr/>
        </p:nvSpPr>
        <p:spPr>
          <a:xfrm>
            <a:off x="8753475" y="163294"/>
            <a:ext cx="3200400" cy="1047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err="1"/>
              <a:t>Current</a:t>
            </a:r>
            <a:r>
              <a:rPr lang="fr-FR" sz="2400"/>
              <a:t> Layer : 0</a:t>
            </a:r>
          </a:p>
          <a:p>
            <a:r>
              <a:rPr lang="fr-FR" sz="2400" err="1"/>
              <a:t>Inserted</a:t>
            </a:r>
            <a:r>
              <a:rPr lang="fr-FR" sz="2400"/>
              <a:t> Point Layer :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9834EB0-4586-4772-9C96-3523027958C4}"/>
              </a:ext>
            </a:extLst>
          </p:cNvPr>
          <p:cNvSpPr/>
          <p:nvPr/>
        </p:nvSpPr>
        <p:spPr>
          <a:xfrm>
            <a:off x="1228725" y="5838825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7871D3-BF1D-4004-8F6B-E2E441E1F91D}"/>
              </a:ext>
            </a:extLst>
          </p:cNvPr>
          <p:cNvSpPr txBox="1"/>
          <p:nvPr/>
        </p:nvSpPr>
        <p:spPr>
          <a:xfrm>
            <a:off x="1438275" y="575893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inside</a:t>
            </a:r>
            <a:r>
              <a:rPr lang="fr-FR"/>
              <a:t> layer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06CD62B-1663-42FE-9BEF-DF206C3B72F8}"/>
              </a:ext>
            </a:extLst>
          </p:cNvPr>
          <p:cNvSpPr/>
          <p:nvPr/>
        </p:nvSpPr>
        <p:spPr>
          <a:xfrm>
            <a:off x="1228725" y="6162675"/>
            <a:ext cx="209550" cy="209550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2D8F234-7E4D-4997-97CF-3F08AC8F0876}"/>
              </a:ext>
            </a:extLst>
          </p:cNvPr>
          <p:cNvSpPr txBox="1"/>
          <p:nvPr/>
        </p:nvSpPr>
        <p:spPr>
          <a:xfrm>
            <a:off x="1438275" y="6082784"/>
            <a:ext cx="19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outside</a:t>
            </a:r>
            <a:r>
              <a:rPr lang="fr-FR"/>
              <a:t> layer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5C4D68-1432-4AE3-9654-9ACA470A55C7}"/>
              </a:ext>
            </a:extLst>
          </p:cNvPr>
          <p:cNvSpPr txBox="1"/>
          <p:nvPr/>
        </p:nvSpPr>
        <p:spPr>
          <a:xfrm>
            <a:off x="3743325" y="5758934"/>
            <a:ext cx="20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inserted</a:t>
            </a:r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2F34818-6D0F-4F57-84A4-9E79937DE878}"/>
              </a:ext>
            </a:extLst>
          </p:cNvPr>
          <p:cNvSpPr/>
          <p:nvPr/>
        </p:nvSpPr>
        <p:spPr>
          <a:xfrm>
            <a:off x="3533775" y="6162675"/>
            <a:ext cx="209550" cy="209550"/>
          </a:xfrm>
          <a:prstGeom prst="ellipse">
            <a:avLst/>
          </a:prstGeom>
          <a:solidFill>
            <a:srgbClr val="7030A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A13930-5763-4F1E-83E7-5E9BAD3782FB}"/>
              </a:ext>
            </a:extLst>
          </p:cNvPr>
          <p:cNvSpPr txBox="1"/>
          <p:nvPr/>
        </p:nvSpPr>
        <p:spPr>
          <a:xfrm>
            <a:off x="3743325" y="608278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Point </a:t>
            </a:r>
            <a:r>
              <a:rPr lang="fr-FR" err="1"/>
              <a:t>being</a:t>
            </a:r>
            <a:r>
              <a:rPr lang="fr-FR"/>
              <a:t> </a:t>
            </a:r>
            <a:r>
              <a:rPr lang="fr-FR" err="1"/>
              <a:t>queried</a:t>
            </a:r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CB1F53B-7F16-4ECA-9E22-CCB08E110A45}"/>
              </a:ext>
            </a:extLst>
          </p:cNvPr>
          <p:cNvSpPr/>
          <p:nvPr/>
        </p:nvSpPr>
        <p:spPr>
          <a:xfrm>
            <a:off x="6021455" y="5838825"/>
            <a:ext cx="209550" cy="209550"/>
          </a:xfrm>
          <a:prstGeom prst="ellipse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1731151-09EA-4AC2-8509-7A749865F6D8}"/>
              </a:ext>
            </a:extLst>
          </p:cNvPr>
          <p:cNvSpPr txBox="1"/>
          <p:nvPr/>
        </p:nvSpPr>
        <p:spPr>
          <a:xfrm>
            <a:off x="6330312" y="5781973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waypoint</a:t>
            </a:r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FD3DAFA0-4A79-46DB-B841-15ED27FA2424}"/>
              </a:ext>
            </a:extLst>
          </p:cNvPr>
          <p:cNvCxnSpPr>
            <a:cxnSpLocks/>
          </p:cNvCxnSpPr>
          <p:nvPr/>
        </p:nvCxnSpPr>
        <p:spPr>
          <a:xfrm>
            <a:off x="8621780" y="5980153"/>
            <a:ext cx="6555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A22E4D92-7DC5-49BC-81ED-714C53932B75}"/>
              </a:ext>
            </a:extLst>
          </p:cNvPr>
          <p:cNvSpPr txBox="1"/>
          <p:nvPr/>
        </p:nvSpPr>
        <p:spPr>
          <a:xfrm>
            <a:off x="9437346" y="5781973"/>
            <a:ext cx="199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Connection in layer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E1F0FA01-9B13-4E2F-B809-A613FDA70C34}"/>
              </a:ext>
            </a:extLst>
          </p:cNvPr>
          <p:cNvCxnSpPr>
            <a:cxnSpLocks/>
          </p:cNvCxnSpPr>
          <p:nvPr/>
        </p:nvCxnSpPr>
        <p:spPr>
          <a:xfrm>
            <a:off x="8621780" y="6267450"/>
            <a:ext cx="655570" cy="0"/>
          </a:xfrm>
          <a:prstGeom prst="line">
            <a:avLst/>
          </a:prstGeom>
          <a:ln w="31750">
            <a:solidFill>
              <a:srgbClr val="92D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06EA9E9-646F-4ED0-891F-F6FF89120935}"/>
              </a:ext>
            </a:extLst>
          </p:cNvPr>
          <p:cNvSpPr txBox="1"/>
          <p:nvPr/>
        </p:nvSpPr>
        <p:spPr>
          <a:xfrm>
            <a:off x="9437346" y="6082784"/>
            <a:ext cx="129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Search</a:t>
            </a:r>
            <a:r>
              <a:rPr lang="fr-FR"/>
              <a:t> </a:t>
            </a:r>
            <a:r>
              <a:rPr lang="fr-FR" err="1"/>
              <a:t>path</a:t>
            </a:r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771A93C-D78D-42F6-986C-20D915A03D2B}"/>
              </a:ext>
            </a:extLst>
          </p:cNvPr>
          <p:cNvSpPr/>
          <p:nvPr/>
        </p:nvSpPr>
        <p:spPr>
          <a:xfrm>
            <a:off x="2809875" y="189916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D81246-D949-4684-83EE-A67B36520F23}"/>
              </a:ext>
            </a:extLst>
          </p:cNvPr>
          <p:cNvSpPr/>
          <p:nvPr/>
        </p:nvSpPr>
        <p:spPr>
          <a:xfrm>
            <a:off x="4867275" y="268605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58B0E1C-916F-423C-BC5B-15619687E6C5}"/>
              </a:ext>
            </a:extLst>
          </p:cNvPr>
          <p:cNvSpPr/>
          <p:nvPr/>
        </p:nvSpPr>
        <p:spPr>
          <a:xfrm>
            <a:off x="7284141" y="2206701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46CA382-B528-48B3-9722-45325239A6A4}"/>
              </a:ext>
            </a:extLst>
          </p:cNvPr>
          <p:cNvSpPr/>
          <p:nvPr/>
        </p:nvSpPr>
        <p:spPr>
          <a:xfrm>
            <a:off x="6017913" y="6181868"/>
            <a:ext cx="209550" cy="209550"/>
          </a:xfrm>
          <a:prstGeom prst="ellipse">
            <a:avLst/>
          </a:prstGeom>
          <a:solidFill>
            <a:srgbClr val="0000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9F1154-F827-41C4-849D-E2A41B7A3685}"/>
              </a:ext>
            </a:extLst>
          </p:cNvPr>
          <p:cNvSpPr txBox="1"/>
          <p:nvPr/>
        </p:nvSpPr>
        <p:spPr>
          <a:xfrm>
            <a:off x="6320919" y="6101977"/>
            <a:ext cx="6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Root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8F7D0F5-7E09-4724-840F-34774F4647E5}"/>
              </a:ext>
            </a:extLst>
          </p:cNvPr>
          <p:cNvSpPr/>
          <p:nvPr/>
        </p:nvSpPr>
        <p:spPr>
          <a:xfrm>
            <a:off x="5707130" y="53303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DC1FDE9-61C4-43E4-AC12-85BCA36D86D2}"/>
              </a:ext>
            </a:extLst>
          </p:cNvPr>
          <p:cNvSpPr/>
          <p:nvPr/>
        </p:nvSpPr>
        <p:spPr>
          <a:xfrm>
            <a:off x="6986768" y="82187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FE5C053-BE3F-47F1-8C0F-C781EC209F46}"/>
              </a:ext>
            </a:extLst>
          </p:cNvPr>
          <p:cNvSpPr/>
          <p:nvPr/>
        </p:nvSpPr>
        <p:spPr>
          <a:xfrm>
            <a:off x="10522638" y="4630070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BAE8E4F-8DBB-460F-B812-0CE66675C401}"/>
              </a:ext>
            </a:extLst>
          </p:cNvPr>
          <p:cNvSpPr/>
          <p:nvPr/>
        </p:nvSpPr>
        <p:spPr>
          <a:xfrm>
            <a:off x="10732188" y="3246936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75F9AB0-612F-4EC6-8B74-FF64DA296373}"/>
              </a:ext>
            </a:extLst>
          </p:cNvPr>
          <p:cNvCxnSpPr>
            <a:cxnSpLocks/>
          </p:cNvCxnSpPr>
          <p:nvPr/>
        </p:nvCxnSpPr>
        <p:spPr>
          <a:xfrm flipV="1">
            <a:off x="10672925" y="3456486"/>
            <a:ext cx="135463" cy="12042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DE897B47-B546-462C-AC05-A8A54C21B47B}"/>
              </a:ext>
            </a:extLst>
          </p:cNvPr>
          <p:cNvSpPr/>
          <p:nvPr/>
        </p:nvSpPr>
        <p:spPr>
          <a:xfrm>
            <a:off x="2600325" y="4199454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14F53F-7C6B-4533-B9F2-5ACDDC5AF55A}"/>
              </a:ext>
            </a:extLst>
          </p:cNvPr>
          <p:cNvSpPr/>
          <p:nvPr/>
        </p:nvSpPr>
        <p:spPr>
          <a:xfrm>
            <a:off x="11224753" y="2587109"/>
            <a:ext cx="209550" cy="2095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8507FE7-F2E2-4B7D-93FB-AB738FEDE124}"/>
              </a:ext>
            </a:extLst>
          </p:cNvPr>
          <p:cNvSpPr/>
          <p:nvPr/>
        </p:nvSpPr>
        <p:spPr>
          <a:xfrm>
            <a:off x="1223834" y="729734"/>
            <a:ext cx="209550" cy="209550"/>
          </a:xfrm>
          <a:prstGeom prst="ellipse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4288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927FCF5-C85F-499D-8F69-AF30D9C98679}"/>
              </a:ext>
            </a:extLst>
          </p:cNvPr>
          <p:cNvCxnSpPr>
            <a:cxnSpLocks/>
          </p:cNvCxnSpPr>
          <p:nvPr/>
        </p:nvCxnSpPr>
        <p:spPr>
          <a:xfrm flipH="1">
            <a:off x="2609609" y="3882546"/>
            <a:ext cx="1705696" cy="87654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Still</a:t>
            </a:r>
            <a:r>
              <a:rPr lang="fr-FR"/>
              <a:t> state of the art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150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/>
              <a:t>EFANNA NSG</a:t>
            </a:r>
            <a:r>
              <a:rPr lang="fr-FR"/>
              <a:t> (Alibaba)</a:t>
            </a:r>
          </a:p>
          <a:p>
            <a:pPr marL="0" indent="0">
              <a:buNone/>
            </a:pPr>
            <a:r>
              <a:rPr lang="fr-FR">
                <a:hlinkClick r:id="rId3"/>
              </a:rPr>
              <a:t>http://www.vldb.org/pvldb/vol12/p461-fu.pdf</a:t>
            </a: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B34C1EF-02ED-4DEA-8C4C-412C9223C388}"/>
              </a:ext>
            </a:extLst>
          </p:cNvPr>
          <p:cNvSpPr/>
          <p:nvPr/>
        </p:nvSpPr>
        <p:spPr>
          <a:xfrm>
            <a:off x="2543175" y="4689178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7891ADB-07AB-4AC1-9390-2F1B6DDFF033}"/>
              </a:ext>
            </a:extLst>
          </p:cNvPr>
          <p:cNvSpPr/>
          <p:nvPr/>
        </p:nvSpPr>
        <p:spPr>
          <a:xfrm>
            <a:off x="4276726" y="3787775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80E659C-7CA6-4A5E-A284-1D016ECCC347}"/>
              </a:ext>
            </a:extLst>
          </p:cNvPr>
          <p:cNvSpPr/>
          <p:nvPr/>
        </p:nvSpPr>
        <p:spPr>
          <a:xfrm>
            <a:off x="628650" y="2774653"/>
            <a:ext cx="3962400" cy="3962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B877AB-56D3-4F8B-8952-D062F534F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5" y="2902627"/>
            <a:ext cx="4949776" cy="3706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C6ADD5F2-A9CC-4291-91AF-8CCE998497E8}"/>
              </a:ext>
            </a:extLst>
          </p:cNvPr>
          <p:cNvSpPr/>
          <p:nvPr/>
        </p:nvSpPr>
        <p:spPr>
          <a:xfrm>
            <a:off x="2362201" y="1873250"/>
            <a:ext cx="3962400" cy="39624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F2E9C9F-7C6F-40A8-B7E4-309FDAFD689C}"/>
              </a:ext>
            </a:extLst>
          </p:cNvPr>
          <p:cNvSpPr/>
          <p:nvPr/>
        </p:nvSpPr>
        <p:spPr>
          <a:xfrm>
            <a:off x="2886075" y="5655966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C75B4DB-8565-406A-B6ED-317A37635C67}"/>
              </a:ext>
            </a:extLst>
          </p:cNvPr>
          <p:cNvSpPr/>
          <p:nvPr/>
        </p:nvSpPr>
        <p:spPr>
          <a:xfrm>
            <a:off x="1581148" y="3722390"/>
            <a:ext cx="2066926" cy="206692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2D2F3AA-7EA8-4B21-BE9B-4117444AFF5C}"/>
              </a:ext>
            </a:extLst>
          </p:cNvPr>
          <p:cNvSpPr/>
          <p:nvPr/>
        </p:nvSpPr>
        <p:spPr>
          <a:xfrm>
            <a:off x="1919287" y="4670127"/>
            <a:ext cx="2066926" cy="206692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158A5DE-08CD-48D3-A71C-A15D56326F93}"/>
              </a:ext>
            </a:extLst>
          </p:cNvPr>
          <p:cNvSpPr/>
          <p:nvPr/>
        </p:nvSpPr>
        <p:spPr>
          <a:xfrm>
            <a:off x="2476500" y="5337175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9A941C7-C871-437B-9EA2-8FE82E078E04}"/>
              </a:ext>
            </a:extLst>
          </p:cNvPr>
          <p:cNvSpPr/>
          <p:nvPr/>
        </p:nvSpPr>
        <p:spPr>
          <a:xfrm>
            <a:off x="6038848" y="5541516"/>
            <a:ext cx="133350" cy="133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925E04-5A61-4E78-A646-D67274EF89B2}"/>
              </a:ext>
            </a:extLst>
          </p:cNvPr>
          <p:cNvSpPr/>
          <p:nvPr/>
        </p:nvSpPr>
        <p:spPr>
          <a:xfrm>
            <a:off x="400049" y="6027469"/>
            <a:ext cx="6496050" cy="74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3A28D44-0A84-4C18-9031-FEB8F0809196}"/>
              </a:ext>
            </a:extLst>
          </p:cNvPr>
          <p:cNvSpPr txBox="1"/>
          <p:nvPr/>
        </p:nvSpPr>
        <p:spPr>
          <a:xfrm>
            <a:off x="628650" y="6230637"/>
            <a:ext cx="596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Connect</a:t>
            </a:r>
            <a:r>
              <a:rPr lang="fr-FR"/>
              <a:t> p and q </a:t>
            </a:r>
            <a:r>
              <a:rPr lang="fr-FR" err="1"/>
              <a:t>iif</a:t>
            </a:r>
            <a:r>
              <a:rPr lang="fr-FR"/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F3FA7E7B-F6CD-48D8-81B5-73F49ACD8A24}"/>
                  </a:ext>
                </a:extLst>
              </p:cNvPr>
              <p:cNvSpPr txBox="1"/>
              <p:nvPr/>
            </p:nvSpPr>
            <p:spPr>
              <a:xfrm>
                <a:off x="2914640" y="6256131"/>
                <a:ext cx="3257558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F3FA7E7B-F6CD-48D8-81B5-73F49ACD8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40" y="6256131"/>
                <a:ext cx="3257558" cy="312650"/>
              </a:xfrm>
              <a:prstGeom prst="rect">
                <a:avLst/>
              </a:prstGeom>
              <a:blipFill>
                <a:blip r:embed="rId5"/>
                <a:stretch>
                  <a:fillRect l="-1124" r="-149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229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Still</a:t>
            </a:r>
            <a:r>
              <a:rPr lang="fr-FR"/>
              <a:t> state of the art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BF73E9-195F-4F82-90B3-91A2458F7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/>
              <a:t>NGT ONNG (</a:t>
            </a:r>
            <a:r>
              <a:rPr lang="fr-FR" b="1" err="1"/>
              <a:t>yahoo</a:t>
            </a:r>
            <a:r>
              <a:rPr lang="fr-FR" b="1"/>
              <a:t> Japan)</a:t>
            </a:r>
          </a:p>
          <a:p>
            <a:pPr marL="0" indent="0">
              <a:buNone/>
            </a:pPr>
            <a:r>
              <a:rPr lang="fr-FR" err="1"/>
              <a:t>Same</a:t>
            </a:r>
            <a:r>
              <a:rPr lang="fr-FR"/>
              <a:t> </a:t>
            </a:r>
            <a:r>
              <a:rPr lang="fr-FR" err="1"/>
              <a:t>principle</a:t>
            </a:r>
            <a:r>
              <a:rPr lang="fr-FR"/>
              <a:t> </a:t>
            </a:r>
            <a:r>
              <a:rPr lang="fr-FR" err="1"/>
              <a:t>than</a:t>
            </a:r>
            <a:r>
              <a:rPr lang="fr-FR"/>
              <a:t> </a:t>
            </a:r>
            <a:r>
              <a:rPr lang="fr-FR" err="1"/>
              <a:t>hnsw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extra </a:t>
            </a:r>
            <a:r>
              <a:rPr lang="fr-FR" err="1"/>
              <a:t>heuristics</a:t>
            </a:r>
            <a:r>
              <a:rPr lang="fr-FR"/>
              <a:t> to </a:t>
            </a:r>
            <a:r>
              <a:rPr lang="fr-FR" err="1"/>
              <a:t>decide</a:t>
            </a:r>
            <a:r>
              <a:rPr lang="fr-FR"/>
              <a:t> </a:t>
            </a:r>
            <a:r>
              <a:rPr lang="fr-FR" err="1"/>
              <a:t>which</a:t>
            </a:r>
            <a:r>
              <a:rPr lang="fr-FR"/>
              <a:t> connections to </a:t>
            </a:r>
            <a:r>
              <a:rPr lang="fr-FR" err="1"/>
              <a:t>cut</a:t>
            </a:r>
            <a:r>
              <a:rPr lang="fr-FR"/>
              <a:t> </a:t>
            </a:r>
            <a:r>
              <a:rPr lang="fr-FR" err="1"/>
              <a:t>when</a:t>
            </a:r>
            <a:r>
              <a:rPr lang="fr-FR"/>
              <a:t> a </a:t>
            </a:r>
            <a:r>
              <a:rPr lang="fr-FR" err="1"/>
              <a:t>node</a:t>
            </a:r>
            <a:r>
              <a:rPr lang="fr-FR"/>
              <a:t> has </a:t>
            </a:r>
            <a:r>
              <a:rPr lang="fr-FR" err="1"/>
              <a:t>too</a:t>
            </a:r>
            <a:r>
              <a:rPr lang="fr-FR"/>
              <a:t> </a:t>
            </a:r>
            <a:r>
              <a:rPr lang="fr-FR" err="1"/>
              <a:t>many</a:t>
            </a:r>
            <a:r>
              <a:rPr lang="fr-FR"/>
              <a:t> connections.</a:t>
            </a:r>
          </a:p>
          <a:p>
            <a:pPr marL="0" indent="0">
              <a:buNone/>
            </a:pPr>
            <a:r>
              <a:rPr lang="fr-FR">
                <a:hlinkClick r:id="rId3"/>
              </a:rPr>
              <a:t>https://arxiv.org/pdf/1810.07355.pdf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38077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58AD5F-EE91-4039-9408-B41F8962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Benchmark Results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31BF8F-8FB4-4389-AA25-0411CA31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007" y="480581"/>
            <a:ext cx="6072486" cy="4337790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86F8D63-38CE-4E87-BE93-7A1819819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225" y="5139237"/>
            <a:ext cx="6419850" cy="16330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b="1" err="1"/>
              <a:t>HnswLib</a:t>
            </a:r>
            <a:r>
              <a:rPr lang="fr-FR"/>
              <a:t> : </a:t>
            </a:r>
            <a:r>
              <a:rPr lang="fr-FR" err="1"/>
              <a:t>hnsw</a:t>
            </a:r>
            <a:r>
              <a:rPr lang="fr-FR"/>
              <a:t> </a:t>
            </a:r>
            <a:r>
              <a:rPr lang="fr-FR" err="1"/>
              <a:t>implementation</a:t>
            </a:r>
            <a:r>
              <a:rPr lang="fr-FR"/>
              <a:t>, </a:t>
            </a:r>
            <a:r>
              <a:rPr lang="fr-FR" err="1"/>
              <a:t>very</a:t>
            </a:r>
            <a:r>
              <a:rPr lang="fr-FR"/>
              <a:t> simple C </a:t>
            </a:r>
            <a:r>
              <a:rPr lang="fr-FR" err="1"/>
              <a:t>library</a:t>
            </a:r>
            <a:r>
              <a:rPr lang="fr-FR"/>
              <a:t>, </a:t>
            </a:r>
            <a:r>
              <a:rPr lang="fr-FR" err="1"/>
              <a:t>Cpu</a:t>
            </a:r>
            <a:r>
              <a:rPr lang="fr-FR"/>
              <a:t> </a:t>
            </a:r>
            <a:r>
              <a:rPr lang="fr-FR" err="1"/>
              <a:t>based</a:t>
            </a:r>
            <a:r>
              <a:rPr lang="fr-FR"/>
              <a:t>, uses </a:t>
            </a:r>
            <a:r>
              <a:rPr lang="fr-FR" err="1"/>
              <a:t>vectorization</a:t>
            </a:r>
            <a:r>
              <a:rPr lang="fr-FR"/>
              <a:t> </a:t>
            </a:r>
            <a:r>
              <a:rPr lang="fr-FR" err="1"/>
              <a:t>heavily</a:t>
            </a:r>
            <a:r>
              <a:rPr lang="fr-FR"/>
              <a:t>, python bindings</a:t>
            </a:r>
          </a:p>
          <a:p>
            <a:pPr marL="0" indent="0">
              <a:buNone/>
            </a:pPr>
            <a:r>
              <a:rPr lang="fr-FR" b="1" err="1"/>
              <a:t>Faiss</a:t>
            </a:r>
            <a:r>
              <a:rPr lang="fr-FR"/>
              <a:t> : supports </a:t>
            </a:r>
            <a:r>
              <a:rPr lang="fr-FR" err="1"/>
              <a:t>hnsw</a:t>
            </a:r>
            <a:r>
              <a:rPr lang="fr-FR"/>
              <a:t>, </a:t>
            </a:r>
            <a:r>
              <a:rPr lang="fr-FR" err="1"/>
              <a:t>quantization</a:t>
            </a:r>
            <a:r>
              <a:rPr lang="fr-FR"/>
              <a:t> ; python bindings (</a:t>
            </a:r>
            <a:r>
              <a:rPr lang="fr-FR" err="1"/>
              <a:t>also</a:t>
            </a:r>
            <a:r>
              <a:rPr lang="fr-FR"/>
              <a:t> </a:t>
            </a:r>
            <a:r>
              <a:rPr lang="fr-FR" err="1"/>
              <a:t>see</a:t>
            </a:r>
            <a:r>
              <a:rPr lang="fr-FR"/>
              <a:t> </a:t>
            </a:r>
            <a:r>
              <a:rPr lang="fr-FR">
                <a:ea typeface="+mn-lt"/>
                <a:cs typeface="+mn-lt"/>
              </a:rPr>
              <a:t>https://github.com/criteo/autofaiss)</a:t>
            </a:r>
          </a:p>
        </p:txBody>
      </p:sp>
    </p:spTree>
    <p:extLst>
      <p:ext uri="{BB962C8B-B14F-4D97-AF65-F5344CB8AC3E}">
        <p14:creationId xmlns:p14="http://schemas.microsoft.com/office/powerpoint/2010/main" val="42544393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100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Thème Office</vt:lpstr>
      <vt:lpstr>Approximate Nearest Neighbors Algorithms</vt:lpstr>
      <vt:lpstr>Where did we stop ?</vt:lpstr>
      <vt:lpstr>Outline</vt:lpstr>
      <vt:lpstr>Problem Statement (1/2)</vt:lpstr>
      <vt:lpstr>Problem Statement (2/2)</vt:lpstr>
      <vt:lpstr>Naive solution : pooling</vt:lpstr>
      <vt:lpstr>Other solution – Representation learning</vt:lpstr>
      <vt:lpstr>Finding best item becomes a nearest neighbor problem</vt:lpstr>
      <vt:lpstr>Logistic Regression can be replaced too !</vt:lpstr>
      <vt:lpstr>Recommendation System Pipeline</vt:lpstr>
      <vt:lpstr>Cold start problem – new user, with particular set of item affinities</vt:lpstr>
      <vt:lpstr>PowerPoint Presentation</vt:lpstr>
      <vt:lpstr>PowerPoint Presentation</vt:lpstr>
      <vt:lpstr>Hierarchical Trees</vt:lpstr>
      <vt:lpstr>KD Tree</vt:lpstr>
      <vt:lpstr>KD Tree – Exact search</vt:lpstr>
      <vt:lpstr>Curse of dimensionality</vt:lpstr>
      <vt:lpstr>Annoy</vt:lpstr>
      <vt:lpstr>Hash based</vt:lpstr>
      <vt:lpstr>PowerPoint Presentation</vt:lpstr>
      <vt:lpstr>PowerPoint Presentation</vt:lpstr>
      <vt:lpstr>PowerPoint Presentation</vt:lpstr>
      <vt:lpstr>Graph</vt:lpstr>
      <vt:lpstr>Delaunay Graph (&lt;1975)</vt:lpstr>
      <vt:lpstr>NSW (Navigable Small World)</vt:lpstr>
      <vt:lpstr>NSW (Navigable Small World)</vt:lpstr>
      <vt:lpstr>Small world network : is it enough ?</vt:lpstr>
      <vt:lpstr>NSW (Navigable Small World)</vt:lpstr>
      <vt:lpstr>HNSW (Hierarchical NSW)</vt:lpstr>
      <vt:lpstr>HNSW - Construction</vt:lpstr>
      <vt:lpstr>HNSW – Toy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Still state of the art ?</vt:lpstr>
      <vt:lpstr>Still state of the art ?</vt:lpstr>
      <vt:lpstr>Benchmark Results</vt:lpstr>
      <vt:lpstr>Quantization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Approximate Nearest Neighbors Algorithms and HNSW</dc:title>
  <dc:creator>David Diebold</dc:creator>
  <cp:revision>2</cp:revision>
  <dcterms:created xsi:type="dcterms:W3CDTF">2020-04-24T09:31:25Z</dcterms:created>
  <dcterms:modified xsi:type="dcterms:W3CDTF">2021-07-14T13:31:18Z</dcterms:modified>
</cp:coreProperties>
</file>